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9"/>
  </p:notesMasterIdLst>
  <p:sldIdLst>
    <p:sldId id="256" r:id="rId2"/>
    <p:sldId id="261" r:id="rId3"/>
    <p:sldId id="257" r:id="rId4"/>
    <p:sldId id="263" r:id="rId5"/>
    <p:sldId id="264" r:id="rId6"/>
    <p:sldId id="265" r:id="rId7"/>
    <p:sldId id="266" r:id="rId8"/>
    <p:sldId id="269" r:id="rId9"/>
    <p:sldId id="271" r:id="rId10"/>
    <p:sldId id="272" r:id="rId11"/>
    <p:sldId id="273" r:id="rId12"/>
    <p:sldId id="275" r:id="rId13"/>
    <p:sldId id="276" r:id="rId14"/>
    <p:sldId id="285" r:id="rId15"/>
    <p:sldId id="277" r:id="rId16"/>
    <p:sldId id="278" r:id="rId17"/>
    <p:sldId id="279" r:id="rId18"/>
    <p:sldId id="280" r:id="rId19"/>
    <p:sldId id="287" r:id="rId20"/>
    <p:sldId id="291" r:id="rId21"/>
    <p:sldId id="292" r:id="rId22"/>
    <p:sldId id="293" r:id="rId23"/>
    <p:sldId id="295" r:id="rId24"/>
    <p:sldId id="296" r:id="rId25"/>
    <p:sldId id="281" r:id="rId26"/>
    <p:sldId id="282" r:id="rId27"/>
    <p:sldId id="283" r:id="rId28"/>
    <p:sldId id="284" r:id="rId29"/>
    <p:sldId id="259" r:id="rId30"/>
    <p:sldId id="288" r:id="rId31"/>
    <p:sldId id="289" r:id="rId32"/>
    <p:sldId id="260" r:id="rId33"/>
    <p:sldId id="290" r:id="rId34"/>
    <p:sldId id="297" r:id="rId35"/>
    <p:sldId id="300" r:id="rId36"/>
    <p:sldId id="298" r:id="rId37"/>
    <p:sldId id="299" r:id="rId3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экзаменов в 11 А классе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учебный год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5751938790998783"/>
          <c:y val="0.15157232704402518"/>
          <c:w val="0.60594783849600209"/>
          <c:h val="0.745576189768731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809965786938347E-2"/>
                  <c:y val="-5.9748427672955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41736900797282E-2"/>
                  <c:y val="-1.88679245283018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397903217241451E-2"/>
                  <c:y val="-6.91823899371069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662859568168005E-3"/>
                  <c:y val="-4.0880503144654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32571913633601E-2"/>
                  <c:y val="-6.28930817610062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4550578317847081E-3"/>
                  <c:y val="-1.25786163522012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1.88679245283018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780776968120716E-2"/>
                  <c:y val="-9.4339622641509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Лист1!$I$6:$I$13</c:f>
              <c:strCache>
                <c:ptCount val="8"/>
                <c:pt idx="0">
                  <c:v>Руский язык</c:v>
                </c:pt>
                <c:pt idx="1">
                  <c:v>Математика базовая</c:v>
                </c:pt>
                <c:pt idx="2">
                  <c:v>Математика профильная</c:v>
                </c:pt>
                <c:pt idx="3">
                  <c:v>Физика </c:v>
                </c:pt>
                <c:pt idx="4">
                  <c:v>Обществознание</c:v>
                </c:pt>
                <c:pt idx="5">
                  <c:v>Биология</c:v>
                </c:pt>
                <c:pt idx="6">
                  <c:v>Информатика и ИКТ</c:v>
                </c:pt>
                <c:pt idx="7">
                  <c:v>География</c:v>
                </c:pt>
              </c:strCache>
            </c:strRef>
          </c:cat>
          <c:val>
            <c:numRef>
              <c:f>Лист1!$J$6:$J$13</c:f>
              <c:numCache>
                <c:formatCode>General</c:formatCode>
                <c:ptCount val="8"/>
                <c:pt idx="0">
                  <c:v>14</c:v>
                </c:pt>
                <c:pt idx="1">
                  <c:v>1</c:v>
                </c:pt>
                <c:pt idx="2">
                  <c:v>13</c:v>
                </c:pt>
                <c:pt idx="3">
                  <c:v>9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04691128"/>
        <c:axId val="104689952"/>
      </c:barChart>
      <c:catAx>
        <c:axId val="10469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4689952"/>
        <c:crosses val="autoZero"/>
        <c:auto val="1"/>
        <c:lblAlgn val="ctr"/>
        <c:lblOffset val="100"/>
        <c:noMultiLvlLbl val="0"/>
      </c:catAx>
      <c:valAx>
        <c:axId val="10468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46911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 dirty="0"/>
              <a:t>Выбор экзаменов в 11 Б классе</a:t>
            </a:r>
            <a:br>
              <a:rPr lang="ru-RU" sz="1400" dirty="0"/>
            </a:br>
            <a:r>
              <a:rPr lang="ru-RU" sz="1400" dirty="0"/>
              <a:t>2021-2022 учебный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Лист1!$I$19:$I$25</c:f>
              <c:strCache>
                <c:ptCount val="7"/>
                <c:pt idx="0">
                  <c:v>Руский язык</c:v>
                </c:pt>
                <c:pt idx="1">
                  <c:v>Математика базовая</c:v>
                </c:pt>
                <c:pt idx="2">
                  <c:v>Математика профильная</c:v>
                </c:pt>
                <c:pt idx="3">
                  <c:v>Обществознание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История</c:v>
                </c:pt>
              </c:strCache>
            </c:strRef>
          </c:cat>
          <c:val>
            <c:numRef>
              <c:f>Лист1!$J$19:$J$25</c:f>
              <c:numCache>
                <c:formatCode>General</c:formatCode>
                <c:ptCount val="7"/>
                <c:pt idx="0">
                  <c:v>21</c:v>
                </c:pt>
                <c:pt idx="1">
                  <c:v>11</c:v>
                </c:pt>
                <c:pt idx="2">
                  <c:v>10</c:v>
                </c:pt>
                <c:pt idx="3">
                  <c:v>18</c:v>
                </c:pt>
                <c:pt idx="4">
                  <c:v>1</c:v>
                </c:pt>
                <c:pt idx="5">
                  <c:v>1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04690736"/>
        <c:axId val="102873328"/>
      </c:barChart>
      <c:catAx>
        <c:axId val="10469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873328"/>
        <c:crosses val="autoZero"/>
        <c:auto val="1"/>
        <c:lblAlgn val="ctr"/>
        <c:lblOffset val="100"/>
        <c:noMultiLvlLbl val="0"/>
      </c:catAx>
      <c:valAx>
        <c:axId val="102873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46907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dirty="0"/>
              <a:t>% выполнения заданий
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№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'25.02.2022'!$B$52:$AA$52</c:f>
              <c:numCache>
                <c:formatCode>0%</c:formatCode>
                <c:ptCount val="26"/>
                <c:pt idx="0">
                  <c:v>0.42857142857142855</c:v>
                </c:pt>
                <c:pt idx="1">
                  <c:v>0.8214285714285714</c:v>
                </c:pt>
                <c:pt idx="2">
                  <c:v>0.8571428571428571</c:v>
                </c:pt>
                <c:pt idx="3">
                  <c:v>0.32142857142857145</c:v>
                </c:pt>
                <c:pt idx="4">
                  <c:v>0.75</c:v>
                </c:pt>
                <c:pt idx="5">
                  <c:v>0.7857142857142857</c:v>
                </c:pt>
                <c:pt idx="6">
                  <c:v>0.75</c:v>
                </c:pt>
                <c:pt idx="7">
                  <c:v>0.42857142857142855</c:v>
                </c:pt>
                <c:pt idx="8">
                  <c:v>0.42857142857142855</c:v>
                </c:pt>
                <c:pt idx="9">
                  <c:v>0.39285714285714285</c:v>
                </c:pt>
                <c:pt idx="10">
                  <c:v>0.5714285714285714</c:v>
                </c:pt>
                <c:pt idx="11">
                  <c:v>0.2857142857142857</c:v>
                </c:pt>
                <c:pt idx="12">
                  <c:v>0.6785714285714286</c:v>
                </c:pt>
                <c:pt idx="13">
                  <c:v>0.5357142857142857</c:v>
                </c:pt>
                <c:pt idx="14">
                  <c:v>0.5714285714285714</c:v>
                </c:pt>
                <c:pt idx="15">
                  <c:v>0.14285714285714285</c:v>
                </c:pt>
                <c:pt idx="16">
                  <c:v>0.6428571428571429</c:v>
                </c:pt>
                <c:pt idx="17">
                  <c:v>0.6785714285714286</c:v>
                </c:pt>
                <c:pt idx="18">
                  <c:v>0.5714285714285714</c:v>
                </c:pt>
                <c:pt idx="19">
                  <c:v>0.4642857142857143</c:v>
                </c:pt>
                <c:pt idx="20">
                  <c:v>0.2857142857142857</c:v>
                </c:pt>
                <c:pt idx="21">
                  <c:v>0.3392857142857143</c:v>
                </c:pt>
                <c:pt idx="22">
                  <c:v>0.23214285714285715</c:v>
                </c:pt>
                <c:pt idx="23">
                  <c:v>0.375</c:v>
                </c:pt>
                <c:pt idx="24">
                  <c:v>0.16071428571428573</c:v>
                </c:pt>
                <c:pt idx="25">
                  <c:v>0.5892857142857143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3224792"/>
        <c:axId val="163220088"/>
      </c:barChart>
      <c:catAx>
        <c:axId val="163224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3220088"/>
        <c:crosses val="autoZero"/>
        <c:auto val="1"/>
        <c:lblAlgn val="ctr"/>
        <c:lblOffset val="100"/>
        <c:noMultiLvlLbl val="0"/>
      </c:catAx>
      <c:valAx>
        <c:axId val="16322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32247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863803818686061E-3"/>
                  <c:y val="-0.39937106918238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380503144654088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863803818686237E-3"/>
                  <c:y val="-0.38993710691823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863803818686237E-3"/>
                  <c:y val="-0.31761006289308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591411456058004E-3"/>
                  <c:y val="-0.380503144654088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5727607637372474E-3"/>
                  <c:y val="-0.38364779874213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863803818686003E-3"/>
                  <c:y val="-9.1194968553459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8591411456058477E-3"/>
                  <c:y val="-0.37735849056603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37421383647798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727607637372947E-3"/>
                  <c:y val="-0.38364779874213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9.004662673080201E-3"/>
                  <c:y val="-0.1069182389937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863803818686003E-3"/>
                  <c:y val="-0.38993710691823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2863803818686003E-3"/>
                  <c:y val="-0.19496855345911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2.5727607637372005E-3"/>
                  <c:y val="-8.4905660377358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0.39937106918238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9.4333471588717102E-17"/>
                  <c:y val="-0.38364779874213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2863803818686003E-3"/>
                  <c:y val="-0.40566037735849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3.8591411456056117E-3"/>
                  <c:y val="-0.1069182389937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'[Пробный 11база  20.01.2022.xlsx]20.01'!$C$24:$W$24</c:f>
              <c:numCache>
                <c:formatCode>0.0</c:formatCode>
                <c:ptCount val="21"/>
                <c:pt idx="0">
                  <c:v>58.333333333333336</c:v>
                </c:pt>
                <c:pt idx="1">
                  <c:v>50</c:v>
                </c:pt>
                <c:pt idx="2">
                  <c:v>58.333333333333336</c:v>
                </c:pt>
                <c:pt idx="3">
                  <c:v>41.666666666666671</c:v>
                </c:pt>
                <c:pt idx="4">
                  <c:v>50</c:v>
                </c:pt>
                <c:pt idx="5">
                  <c:v>58.333333333333336</c:v>
                </c:pt>
                <c:pt idx="6">
                  <c:v>8.3333333333333321</c:v>
                </c:pt>
                <c:pt idx="7">
                  <c:v>58.333333333333336</c:v>
                </c:pt>
                <c:pt idx="8">
                  <c:v>58.333333333333336</c:v>
                </c:pt>
                <c:pt idx="9">
                  <c:v>58.333333333333336</c:v>
                </c:pt>
                <c:pt idx="10">
                  <c:v>8.3333333333333321</c:v>
                </c:pt>
                <c:pt idx="11">
                  <c:v>58.333333333333336</c:v>
                </c:pt>
                <c:pt idx="12">
                  <c:v>25</c:v>
                </c:pt>
                <c:pt idx="13">
                  <c:v>0</c:v>
                </c:pt>
                <c:pt idx="14">
                  <c:v>8.3333333333333321</c:v>
                </c:pt>
                <c:pt idx="15">
                  <c:v>0</c:v>
                </c:pt>
                <c:pt idx="16">
                  <c:v>58.333333333333336</c:v>
                </c:pt>
                <c:pt idx="17">
                  <c:v>50</c:v>
                </c:pt>
                <c:pt idx="18">
                  <c:v>0</c:v>
                </c:pt>
                <c:pt idx="19">
                  <c:v>58.333333333333336</c:v>
                </c:pt>
                <c:pt idx="20">
                  <c:v>8.3333333333333321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2200960"/>
        <c:axId val="492193120"/>
      </c:barChart>
      <c:catAx>
        <c:axId val="492200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2193120"/>
        <c:crosses val="autoZero"/>
        <c:auto val="1"/>
        <c:lblAlgn val="ctr"/>
        <c:lblOffset val="100"/>
        <c:noMultiLvlLbl val="0"/>
      </c:catAx>
      <c:valAx>
        <c:axId val="49219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22009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600885515496635E-3"/>
                  <c:y val="-0.26827638128537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180265654648979E-2"/>
                  <c:y val="-0.3702214061738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191804614229967E-17"/>
                  <c:y val="-0.42387668243089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32193165754245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27364190891108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2360832155311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120177103099351E-2"/>
                  <c:y val="-0.38631798905094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518026565464891E-2"/>
                  <c:y val="-0.35949035092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5300442757749189E-3"/>
                  <c:y val="-0.29510401941391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5300442757748261E-3"/>
                  <c:y val="-0.3058350746653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7.5901328273244783E-3"/>
                  <c:y val="-0.3165661299167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'[Пробный 11 профиль  20.01.2022.xlsx]20.01'!$C$31:$T$31</c:f>
              <c:numCache>
                <c:formatCode>0.0</c:formatCode>
                <c:ptCount val="18"/>
                <c:pt idx="0">
                  <c:v>58.333333333333336</c:v>
                </c:pt>
                <c:pt idx="1">
                  <c:v>91.666666666666657</c:v>
                </c:pt>
                <c:pt idx="2">
                  <c:v>100</c:v>
                </c:pt>
                <c:pt idx="3">
                  <c:v>75</c:v>
                </c:pt>
                <c:pt idx="4">
                  <c:v>58.333333333333336</c:v>
                </c:pt>
                <c:pt idx="5">
                  <c:v>50</c:v>
                </c:pt>
                <c:pt idx="6">
                  <c:v>100</c:v>
                </c:pt>
                <c:pt idx="7">
                  <c:v>91.666666666666657</c:v>
                </c:pt>
                <c:pt idx="8">
                  <c:v>66.666666666666657</c:v>
                </c:pt>
                <c:pt idx="9">
                  <c:v>75</c:v>
                </c:pt>
                <c:pt idx="10">
                  <c:v>75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3716184"/>
        <c:axId val="473707168"/>
      </c:barChart>
      <c:catAx>
        <c:axId val="473716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3707168"/>
        <c:crosses val="autoZero"/>
        <c:auto val="1"/>
        <c:lblAlgn val="ctr"/>
        <c:lblOffset val="100"/>
        <c:noMultiLvlLbl val="0"/>
      </c:catAx>
      <c:valAx>
        <c:axId val="47370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37161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8A2E6-9424-4DC7-A801-C51D36C8727E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9630A-01E2-49AE-9707-E9CBB8F31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8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9630A-01E2-49AE-9707-E9CBB8F31D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D95BE72-EE98-4E56-9A4B-C75AAD86C1F4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199823-45C6-4A41-8C57-70C16F8E1A5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20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E72-EE98-4E56-9A4B-C75AAD86C1F4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9823-45C6-4A41-8C57-70C16F8E1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7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E72-EE98-4E56-9A4B-C75AAD86C1F4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9823-45C6-4A41-8C57-70C16F8E1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8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309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E72-EE98-4E56-9A4B-C75AAD86C1F4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9823-45C6-4A41-8C57-70C16F8E1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1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E72-EE98-4E56-9A4B-C75AAD86C1F4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9823-45C6-4A41-8C57-70C16F8E1A5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56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E72-EE98-4E56-9A4B-C75AAD86C1F4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9823-45C6-4A41-8C57-70C16F8E1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1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E72-EE98-4E56-9A4B-C75AAD86C1F4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9823-45C6-4A41-8C57-70C16F8E1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6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E72-EE98-4E56-9A4B-C75AAD86C1F4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9823-45C6-4A41-8C57-70C16F8E1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E72-EE98-4E56-9A4B-C75AAD86C1F4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9823-45C6-4A41-8C57-70C16F8E1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1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E72-EE98-4E56-9A4B-C75AAD86C1F4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9823-45C6-4A41-8C57-70C16F8E1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4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E72-EE98-4E56-9A4B-C75AAD86C1F4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9823-45C6-4A41-8C57-70C16F8E1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1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D95BE72-EE98-4E56-9A4B-C75AAD86C1F4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7199823-45C6-4A41-8C57-70C16F8E1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9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vip.1zavuch.ru/#/document/16/41523/zav4/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s://vip.1zavuch.ru/#/document/16/41523/zav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ip.1zavuch.ru/#/document/16/41523/zav3/" TargetMode="External"/><Relationship Id="rId5" Type="http://schemas.openxmlformats.org/officeDocument/2006/relationships/hyperlink" Target="https://vip.1zavuch.ru/#/document/16/41523/zav2/" TargetMode="External"/><Relationship Id="rId4" Type="http://schemas.openxmlformats.org/officeDocument/2006/relationships/hyperlink" Target="https://vip.1zavuch.ru/#/document/16/41523/zav1/" TargetMode="External"/><Relationship Id="rId9" Type="http://schemas.openxmlformats.org/officeDocument/2006/relationships/hyperlink" Target="https://vip.1zavuch.ru/#/document/16/41523/zav5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zavuch.ru/#/document/99/542637893/XA00M1S2LR/" TargetMode="External"/><Relationship Id="rId2" Type="http://schemas.openxmlformats.org/officeDocument/2006/relationships/hyperlink" Target="https://vip.1zavuch.ru/#/document/99/542637893/XA00M962N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vip.1zavuch.ru/#/document/16/41523/zav1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zavuch.ru/#/document/99/420365854/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3888885"/>
            <a:ext cx="8767860" cy="138816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«Успешное прохождение государственной итоговой аттестации – залог успешного будущего кадета»</a:t>
            </a:r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5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0804" y="132611"/>
            <a:ext cx="8737600" cy="11490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ЕГЭ-2022 для обучающихся ИКК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590134"/>
              </p:ext>
            </p:extLst>
          </p:nvPr>
        </p:nvGraphicFramePr>
        <p:xfrm>
          <a:off x="203200" y="1193801"/>
          <a:ext cx="11785600" cy="5595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5200"/>
                <a:gridCol w="7010400"/>
              </a:tblGrid>
              <a:tr h="5399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53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мая 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География  </a:t>
                      </a:r>
                    </a:p>
                  </a:txBody>
                  <a:tcPr marT="0" marB="0"/>
                </a:tc>
              </a:tr>
              <a:tr h="53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 мая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T="0" marB="0"/>
                </a:tc>
              </a:tr>
              <a:tr h="61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июня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 (профильный уровень)</a:t>
                      </a:r>
                    </a:p>
                  </a:txBody>
                  <a:tcPr marT="0" marB="0"/>
                </a:tc>
              </a:tr>
              <a:tr h="53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июня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 (базовый уровень)</a:t>
                      </a:r>
                    </a:p>
                  </a:txBody>
                  <a:tcPr marT="0" marB="0"/>
                </a:tc>
              </a:tr>
              <a:tr h="53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июня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История, Физика</a:t>
                      </a:r>
                    </a:p>
                  </a:txBody>
                  <a:tcPr marT="0" marB="0"/>
                </a:tc>
              </a:tr>
              <a:tr h="659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июня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T="0" marB="0"/>
                </a:tc>
              </a:tr>
              <a:tr h="53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июня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Иностранные языка (кроме "Говорения"), Биология</a:t>
                      </a:r>
                    </a:p>
                  </a:txBody>
                  <a:tcPr marT="0" marB="0"/>
                </a:tc>
              </a:tr>
              <a:tr h="53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июня 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Иностранные языки (раздел "Говорение")</a:t>
                      </a:r>
                    </a:p>
                  </a:txBody>
                  <a:tcPr marT="0" marB="0"/>
                </a:tc>
              </a:tr>
              <a:tr h="53998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 июня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T="0" marB="0"/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29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460" y="136930"/>
            <a:ext cx="8737600" cy="1149032"/>
          </a:xfrm>
        </p:spPr>
        <p:txBody>
          <a:bodyPr/>
          <a:lstStyle/>
          <a:p>
            <a:r>
              <a:rPr lang="ru-RU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ЕГЭ 2022</a:t>
            </a:r>
            <a:br>
              <a:rPr lang="ru-RU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39840"/>
              </p:ext>
            </p:extLst>
          </p:nvPr>
        </p:nvGraphicFramePr>
        <p:xfrm>
          <a:off x="539016" y="1453684"/>
          <a:ext cx="11271182" cy="455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772"/>
                <a:gridCol w="6704410"/>
              </a:tblGrid>
              <a:tr h="4703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405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июня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T="0" marB="0"/>
                </a:tc>
              </a:tr>
              <a:tr h="794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июня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География, Литература, Иностранные языки (раздел "Говорение")</a:t>
                      </a:r>
                    </a:p>
                  </a:txBody>
                  <a:tcPr marT="0" marB="0"/>
                </a:tc>
              </a:tr>
              <a:tr h="464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июня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 (базовый и профильный уровень)</a:t>
                      </a:r>
                    </a:p>
                  </a:txBody>
                  <a:tcPr marT="0" marB="0"/>
                </a:tc>
              </a:tr>
              <a:tr h="811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июня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T="0" marB="0"/>
                </a:tc>
              </a:tr>
              <a:tr h="405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июня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Обществознание, Химия</a:t>
                      </a:r>
                    </a:p>
                  </a:txBody>
                  <a:tcPr marT="0" marB="0"/>
                </a:tc>
              </a:tr>
              <a:tr h="427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июня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Физика, История</a:t>
                      </a:r>
                    </a:p>
                  </a:txBody>
                  <a:tcPr marT="0" marB="0"/>
                </a:tc>
              </a:tr>
              <a:tr h="744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июля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всем учебным предметам</a:t>
                      </a:r>
                    </a:p>
                  </a:txBody>
                  <a:tcPr marT="0" marB="0"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02476" y="609027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резерв</a:t>
            </a:r>
          </a:p>
        </p:txBody>
      </p:sp>
    </p:spTree>
    <p:extLst>
      <p:ext uri="{BB962C8B-B14F-4D97-AF65-F5344CB8AC3E}">
        <p14:creationId xmlns:p14="http://schemas.microsoft.com/office/powerpoint/2010/main" val="133749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141" y="167203"/>
            <a:ext cx="7966287" cy="59069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3733" u="heavy" spc="-94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733" u="heavy" spc="-113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3733" u="heavy" spc="-16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3733" u="heavy" spc="-487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733" u="heavy" spc="-127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3733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19202" y="1295399"/>
          <a:ext cx="9479668" cy="5452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55"/>
                <a:gridCol w="5089049"/>
                <a:gridCol w="3292964"/>
              </a:tblGrid>
              <a:tr h="363097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9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9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097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9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9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917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9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9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097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9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9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097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9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917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9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9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097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9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63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097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72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9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72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917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72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9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72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097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9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9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9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9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097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979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9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917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979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4656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917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979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9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4656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917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979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72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9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872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917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979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2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2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0"/>
            <a:ext cx="25400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55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1739" y="161138"/>
            <a:ext cx="7752955" cy="807636"/>
          </a:xfrm>
          <a:prstGeom prst="rect">
            <a:avLst/>
          </a:prstGeom>
        </p:spPr>
        <p:txBody>
          <a:bodyPr vert="horz" wrap="square" lIns="0" tIns="179493" rIns="0" bIns="0" rtlCol="0">
            <a:spAutoFit/>
          </a:bodyPr>
          <a:lstStyle/>
          <a:p>
            <a:pPr marL="2579729" marR="6773" indent="-2563643">
              <a:lnSpc>
                <a:spcPct val="71400"/>
              </a:lnSpc>
              <a:spcBef>
                <a:spcPts val="1413"/>
              </a:spcBef>
            </a:pPr>
            <a:r>
              <a:rPr sz="3733" u="heavy" spc="-9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27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</a:t>
            </a:r>
            <a:r>
              <a:rPr sz="2000" b="1" u="heavy" spc="-37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heavy" spc="-373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00" b="1" u="heavy" spc="-16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sz="2000" b="1" spc="-16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2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ru-RU" sz="2000" b="1" spc="-12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spc="-127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поступленя</a:t>
            </a:r>
            <a:r>
              <a:rPr lang="ru-RU" sz="2000" b="1" spc="-12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ВУЗЫ </a:t>
            </a:r>
            <a:br>
              <a:rPr lang="ru-RU" sz="2000" b="1" spc="-12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12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(тестовый балл)</a:t>
            </a:r>
            <a:r>
              <a:rPr sz="2000" b="1" spc="-12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3309"/>
              </p:ext>
            </p:extLst>
          </p:nvPr>
        </p:nvGraphicFramePr>
        <p:xfrm>
          <a:off x="1229748" y="1101681"/>
          <a:ext cx="9694925" cy="5659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2579"/>
                <a:gridCol w="5204607"/>
                <a:gridCol w="3367739"/>
              </a:tblGrid>
              <a:tr h="41571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9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1261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 algn="ctr">
                        <a:lnSpc>
                          <a:spcPts val="2355"/>
                        </a:lnSpc>
                      </a:pPr>
                      <a:r>
                        <a:rPr sz="27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71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9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ПРОФИЛЬНАЯ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1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 algn="ctr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700" b="1" spc="5" dirty="0">
                          <a:latin typeface="Times New Roman"/>
                          <a:cs typeface="Times New Roman"/>
                        </a:rPr>
                        <a:t>27</a:t>
                      </a: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71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9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1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 algn="ctr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36</a:t>
                      </a: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71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1261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 algn="ctr">
                        <a:lnSpc>
                          <a:spcPts val="2355"/>
                        </a:lnSpc>
                        <a:spcBef>
                          <a:spcPts val="5"/>
                        </a:spcBef>
                      </a:pPr>
                      <a:r>
                        <a:rPr sz="27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71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9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1261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 algn="ctr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700" b="1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71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 algn="ctr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7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71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 algn="ctr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7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71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 algn="ctr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700" b="1" spc="5" dirty="0">
                          <a:latin typeface="Times New Roman"/>
                          <a:cs typeface="Times New Roman"/>
                        </a:rPr>
                        <a:t>37</a:t>
                      </a: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979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9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9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4656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700" dirty="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9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8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56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979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9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56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71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00" b="1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979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1278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 algn="ctr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700" b="1" spc="5" dirty="0">
                          <a:latin typeface="Times New Roman"/>
                          <a:cs typeface="Times New Roman"/>
                        </a:rPr>
                        <a:t>42</a:t>
                      </a: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9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71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979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8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 algn="ctr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7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9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203200"/>
            <a:ext cx="2704121" cy="1281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238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1423" y="594685"/>
            <a:ext cx="77579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аттестата: </a:t>
            </a:r>
          </a:p>
          <a:p>
            <a:pPr algn="ctr"/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Русский язык - 24 </a:t>
            </a:r>
          </a:p>
          <a:p>
            <a:pPr algn="ctr"/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Математика - 27 </a:t>
            </a:r>
          </a:p>
          <a:p>
            <a:pPr algn="ctr"/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Математика база - 3(оценка) </a:t>
            </a:r>
          </a:p>
          <a:p>
            <a:pPr algn="ctr"/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Документ: Приказ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№876 от 26.06.2019.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Аттестат о среднем образован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019" y="3869354"/>
            <a:ext cx="4016247" cy="267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50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268" y="161138"/>
            <a:ext cx="10590953" cy="134981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221486">
              <a:spcBef>
                <a:spcPts val="127"/>
              </a:spcBef>
            </a:pPr>
            <a:r>
              <a:rPr sz="3733" u="heavy" spc="-9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3733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4933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967" y="836045"/>
            <a:ext cx="5943065" cy="4334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49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268" y="161138"/>
            <a:ext cx="10590953" cy="6027633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221486">
              <a:spcBef>
                <a:spcPts val="127"/>
              </a:spcBef>
            </a:pPr>
            <a:r>
              <a:rPr sz="3733" u="heavy" spc="-9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733" b="1" u="heavy" spc="-19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3733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733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733" b="1" u="heavy" spc="-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ИСПОЛЬЗОВАТЬ:</a:t>
            </a:r>
            <a:endParaRPr sz="3733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4933" dirty="0">
              <a:latin typeface="Times New Roman"/>
              <a:cs typeface="Times New Roman"/>
            </a:endParaRPr>
          </a:p>
          <a:p>
            <a:pPr marL="2357908"/>
            <a:r>
              <a:rPr sz="3733" b="1" spc="33" dirty="0">
                <a:latin typeface="Georgia"/>
                <a:cs typeface="Georgia"/>
              </a:rPr>
              <a:t>Математика </a:t>
            </a:r>
            <a:r>
              <a:rPr sz="3733" spc="-540" dirty="0">
                <a:latin typeface="Georgia"/>
                <a:cs typeface="Georgia"/>
              </a:rPr>
              <a:t>–</a:t>
            </a:r>
            <a:r>
              <a:rPr sz="3733" spc="-500" dirty="0">
                <a:latin typeface="Georgia"/>
                <a:cs typeface="Georgia"/>
              </a:rPr>
              <a:t> </a:t>
            </a:r>
            <a:r>
              <a:rPr sz="3733" spc="93" dirty="0">
                <a:latin typeface="Georgia"/>
                <a:cs typeface="Georgia"/>
              </a:rPr>
              <a:t>линейка;</a:t>
            </a:r>
            <a:endParaRPr sz="3733" dirty="0">
              <a:latin typeface="Georgia"/>
              <a:cs typeface="Georgia"/>
            </a:endParaRPr>
          </a:p>
          <a:p>
            <a:pPr marL="719649" marR="708642" algn="ctr">
              <a:spcBef>
                <a:spcPts val="3200"/>
              </a:spcBef>
            </a:pPr>
            <a:r>
              <a:rPr sz="3733" b="1" spc="-20" dirty="0">
                <a:latin typeface="Georgia"/>
                <a:cs typeface="Georgia"/>
              </a:rPr>
              <a:t>География </a:t>
            </a:r>
            <a:r>
              <a:rPr sz="3733" spc="-540" dirty="0">
                <a:latin typeface="Georgia"/>
                <a:cs typeface="Georgia"/>
              </a:rPr>
              <a:t>– </a:t>
            </a:r>
            <a:r>
              <a:rPr sz="3733" spc="113" dirty="0">
                <a:latin typeface="Georgia"/>
                <a:cs typeface="Georgia"/>
              </a:rPr>
              <a:t>линейка, </a:t>
            </a:r>
            <a:r>
              <a:rPr sz="3733" spc="180" dirty="0">
                <a:latin typeface="Georgia"/>
                <a:cs typeface="Georgia"/>
              </a:rPr>
              <a:t>транспортир </a:t>
            </a:r>
            <a:r>
              <a:rPr sz="3733" spc="133" dirty="0">
                <a:latin typeface="Georgia"/>
                <a:cs typeface="Georgia"/>
              </a:rPr>
              <a:t>и  </a:t>
            </a:r>
            <a:r>
              <a:rPr sz="3733" spc="147" dirty="0">
                <a:latin typeface="Georgia"/>
                <a:cs typeface="Georgia"/>
              </a:rPr>
              <a:t>непрограммируемый</a:t>
            </a:r>
            <a:r>
              <a:rPr sz="3733" spc="327" dirty="0">
                <a:latin typeface="Georgia"/>
                <a:cs typeface="Georgia"/>
              </a:rPr>
              <a:t> </a:t>
            </a:r>
            <a:r>
              <a:rPr sz="3733" spc="93" dirty="0">
                <a:latin typeface="Georgia"/>
                <a:cs typeface="Georgia"/>
              </a:rPr>
              <a:t>калькулятор</a:t>
            </a:r>
            <a:endParaRPr sz="3733" dirty="0">
              <a:latin typeface="Georgia"/>
              <a:cs typeface="Georgia"/>
            </a:endParaRPr>
          </a:p>
          <a:p>
            <a:pPr marL="227748" marR="217588" algn="ctr">
              <a:spcBef>
                <a:spcPts val="3207"/>
              </a:spcBef>
            </a:pPr>
            <a:r>
              <a:rPr sz="3733" b="1" spc="-40" dirty="0">
                <a:latin typeface="Georgia"/>
                <a:cs typeface="Georgia"/>
              </a:rPr>
              <a:t>Физика </a:t>
            </a:r>
            <a:r>
              <a:rPr sz="3733" spc="-540" dirty="0">
                <a:latin typeface="Georgia"/>
                <a:cs typeface="Georgia"/>
              </a:rPr>
              <a:t>– </a:t>
            </a:r>
            <a:r>
              <a:rPr sz="3733" spc="107" dirty="0">
                <a:latin typeface="Georgia"/>
                <a:cs typeface="Georgia"/>
              </a:rPr>
              <a:t>линейка </a:t>
            </a:r>
            <a:r>
              <a:rPr sz="3733" spc="133" dirty="0">
                <a:latin typeface="Georgia"/>
                <a:cs typeface="Georgia"/>
              </a:rPr>
              <a:t>и </a:t>
            </a:r>
            <a:r>
              <a:rPr sz="3733" spc="147" dirty="0">
                <a:latin typeface="Georgia"/>
                <a:cs typeface="Georgia"/>
              </a:rPr>
              <a:t>непрограммируемый  </a:t>
            </a:r>
            <a:r>
              <a:rPr sz="3733" spc="87" dirty="0" err="1">
                <a:latin typeface="Georgia"/>
                <a:cs typeface="Georgia"/>
              </a:rPr>
              <a:t>калькулятор</a:t>
            </a:r>
            <a:r>
              <a:rPr sz="3733" spc="87" dirty="0" smtClean="0">
                <a:latin typeface="Georgia"/>
                <a:cs typeface="Georgia"/>
              </a:rPr>
              <a:t>;</a:t>
            </a:r>
          </a:p>
          <a:p>
            <a:pPr algn="ctr">
              <a:spcBef>
                <a:spcPts val="3200"/>
              </a:spcBef>
            </a:pPr>
            <a:r>
              <a:rPr sz="3733" b="1" spc="-13" dirty="0" smtClean="0">
                <a:latin typeface="Georgia"/>
                <a:cs typeface="Georgia"/>
              </a:rPr>
              <a:t>Химия </a:t>
            </a:r>
            <a:r>
              <a:rPr sz="3733" spc="93" dirty="0" smtClean="0">
                <a:latin typeface="Georgia"/>
                <a:cs typeface="Georgia"/>
              </a:rPr>
              <a:t>- </a:t>
            </a:r>
            <a:r>
              <a:rPr sz="3733" spc="147" dirty="0" err="1" smtClean="0">
                <a:latin typeface="Georgia"/>
                <a:cs typeface="Georgia"/>
              </a:rPr>
              <a:t>непрограммируемый</a:t>
            </a:r>
            <a:r>
              <a:rPr sz="3733" spc="787" dirty="0" smtClean="0">
                <a:latin typeface="Georgia"/>
                <a:cs typeface="Georgia"/>
              </a:rPr>
              <a:t> </a:t>
            </a:r>
            <a:r>
              <a:rPr sz="3733" spc="93" dirty="0" err="1" smtClean="0">
                <a:latin typeface="Georgia"/>
                <a:cs typeface="Georgia"/>
              </a:rPr>
              <a:t>калькулятор</a:t>
            </a:r>
            <a:r>
              <a:rPr sz="3733" spc="93" dirty="0" smtClean="0">
                <a:latin typeface="Georgia"/>
                <a:cs typeface="Georgia"/>
              </a:rPr>
              <a:t>;</a:t>
            </a:r>
            <a:endParaRPr sz="3733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90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268" y="161138"/>
            <a:ext cx="10590953" cy="143201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221486">
              <a:spcBef>
                <a:spcPts val="127"/>
              </a:spcBef>
            </a:pPr>
            <a:r>
              <a:rPr sz="3733" u="heavy" spc="-9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4267" b="1" u="heavy" spc="-19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3733" b="1" u="heavy" spc="-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3733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4933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295400"/>
            <a:ext cx="8895644" cy="500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60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2889152" y="2013305"/>
            <a:ext cx="10590953" cy="143201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221486">
              <a:spcBef>
                <a:spcPts val="127"/>
              </a:spcBef>
            </a:pPr>
            <a:r>
              <a:rPr sz="3733" u="heavy" spc="-9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4267" b="1" u="heavy" spc="-193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3733" b="1" u="heavy" spc="-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3733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4933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 rotWithShape="1">
          <a:blip r:embed="rId3" cstate="print"/>
          <a:srcRect b="24296"/>
          <a:stretch/>
        </p:blipFill>
        <p:spPr bwMode="auto">
          <a:xfrm>
            <a:off x="2919664" y="138919"/>
            <a:ext cx="8383176" cy="4038064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785" y="113778"/>
            <a:ext cx="2223998" cy="10540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5488" y="5181127"/>
            <a:ext cx="102366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Выпускники вправе подать </a:t>
            </a:r>
            <a:r>
              <a:rPr lang="ru-RU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апелляцию о нарушении установленного порядка ГИА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о несогласии с результатами экзамена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Но многие из них боятся это делать, потому что плохо себе представляют, как 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проходит рассмотрение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каковы шансы на успех. Расскажите школьникам, в каких случаях нужно 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обязательно подавать апелляцию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кто 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может присутствовать на ней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как 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оспорить результаты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44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522" y="896245"/>
            <a:ext cx="103760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Подать апелляцию нужно именно в тот день, когда проводится экзамен по соответствующему учебному предмету. Выпускник обязательно должен подать апелляцию до того, как покинет пункт проведения экзамена (ППЭ). Иначе апелляцию не примут.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Апелляцию выпускник подает члену государственной экзаменационной комиссии (ГЭК). Для этого нужно заполнить два экземпляра документа. Оба экземпляра заверит член ГЭК, один передаст в конфликтную комиссию, другой – оставит выпускнику.</a:t>
            </a: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экземпляр апелляции поступит в конфликтную комиссию, ответственный секретарь зарегистрирует ее и проинформирует выпускника и его родителей о том, когда комиссия будет рассматривать апелляцию. Срок рассмотрения апелляции – два рабочих дня с момента, когда документ поступил в конфликтную комиссию.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Конфликтная комиссия может удовлетворить или отклонить апелляцию. Если комиссия решает отклонить апелляцию, то результат выпускника не меняется и остается действующим. Если же апелляцию удовлетворят, то результат экзамена аннулируют для всех участников, которые присутствовали в аудитории, где был нарушен порядок. Выпускники смогут пересдать экзамен в резервные сроки.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3449" y="526913"/>
            <a:ext cx="5946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Апелляция о нарушении установленного порядка ГИА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357" t="21334" r="27929" b="57460"/>
          <a:stretch/>
        </p:blipFill>
        <p:spPr>
          <a:xfrm>
            <a:off x="6058593" y="5013306"/>
            <a:ext cx="5822072" cy="15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9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608" y="519764"/>
            <a:ext cx="11196588" cy="5909912"/>
          </a:xfrm>
        </p:spPr>
        <p:txBody>
          <a:bodyPr>
            <a:normAutofit fontScale="90000"/>
          </a:bodyPr>
          <a:lstStyle/>
          <a:p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26 марта 2022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родительского 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Нормативные документы, которые определяют порядок проведения ГИА в нынешнем учебном году.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ВУЗы и выбор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экзаменов. Выступающий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Итоги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предметного мониторинга обученности учеников 11-х классов. Особенности подготовки к ГИА по русскому языку, математике и предметам по выбору для обучающихся, поступающих в вузы. Ознакомление с индивидуальными картами выпускника. Выступающие –учителя-предметники, классные руководители.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характеристика учеников 11-х классов. Готовность выпускников к ГИА и профессиональному самоопределению. Выступающий – педагог-психолог.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на порядок проведения и результаты ГИА. Выступающий – замдиректора по УР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выдачи документов об образовании в 2021 году. Выступающий – замдиректора по УР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подготовки документов обучающихся 11-х классов к поступлению в военные ВУЗы. Выступающий – социальный педагог.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Разное: анкетирование родителей и др.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18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139" y="745016"/>
            <a:ext cx="10395284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Апелляция о несогласии с результатами ГИА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Апелляцию о несогласии с результатами экзамена выпускник может подать, если считает, что:</a:t>
            </a:r>
          </a:p>
          <a:p>
            <a:pPr marL="342900" lvl="0" indent="-342900">
              <a:spcAft>
                <a:spcPts val="51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машина неверно считала результаты тестовой части;</a:t>
            </a:r>
          </a:p>
          <a:p>
            <a:pPr marL="342900" lvl="0" indent="-342900">
              <a:spcAft>
                <a:spcPts val="51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 неверно суммировал баллы;</a:t>
            </a:r>
          </a:p>
          <a:p>
            <a:pPr marL="342900" lvl="0" indent="-342900">
              <a:spcAft>
                <a:spcPts val="51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развернутые ответы неверно проверили и оценили эксперты.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всех трех случаях апелляцию выпускник должен подать в образовательную организацию, которая допустила его к ГИА. Подать апелляцию можно в течение двух рабочих дней с момента объявления результатов. Апелляцию выпускник составляет в двух экземплярах, один из которых остается у него как подтверждение факта подачи апелляции.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37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ip.1zavuch.ru/system/content/image/183/1/-8760635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3" y="279132"/>
            <a:ext cx="4051816" cy="62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9679" y="279132"/>
            <a:ext cx="654838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Обоснование</a:t>
            </a: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ГИА утверждает председатель ГЭК. После утверждения они передаются в образовательные организации в течение одного рабочего дня. У школы есть один рабочий день, чтобы ознакомить с результатами выпускников и их родителей (законных представителей). Этот день и будет считаться днем объявления результатов.</a:t>
            </a: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образовательной организации передает апелляцию в конфликтную комиссию в течение одного рабочего дня после ее получения. Конфликтная комиссия информирует выпускника о времени и месте рассмотрения не позже чем за один рабочий день до даты рассмотрения.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00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678" y="329518"/>
            <a:ext cx="6063916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 экзамена может отозвать апелляцию в течение одного рабочего дня, который следует за днем подачи, но не позднее дня заседания конфликтной комиссии.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Будет ли комиссия рассматривать апелляцию, если на заседание не явились ни выпускник, ни его представители</a:t>
            </a:r>
          </a:p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Да, будет.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 экзамена и его законные представители участвуют в заседании конфликтной комиссии по желанию (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п. 98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Порядка, утв. 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приказом </a:t>
            </a:r>
            <a:r>
              <a:rPr lang="ru-RU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Минпросвещения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и </a:t>
            </a:r>
            <a:r>
              <a:rPr lang="ru-RU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Рособрнадзора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от 07.11.2018 № 190/1512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Если выпускник не явится на заседание, он не сможет повлиять на решение конфликтной комиссии, но заседание пройдет в любом случае.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Апелляцию выпускник может подать только в 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перечисленных выше случаях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То есть нельзя, например, оспорить формулировку задания или критерии оценивания, которые прописаны в КИМ по предмету.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6197" y="574867"/>
            <a:ext cx="4383620" cy="40010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Обоснование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Ряд регионов в последние годы перешел на «бесконтактные» апелляции: с помощью режима видео-конференц-связи или чат-режима. При этом такое рассмотрение апелляций не должно нарушать требования законодательства в области защиты персональных данных.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начале заседания выпускнику предъявят его экзаменационную работу и копии протоколов проверки, чтобы он подтвердил, что это действительно его работа, и понимал, о чем говорят члены комиссии.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13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013" y="423633"/>
            <a:ext cx="1111717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Обоснование</a:t>
            </a:r>
          </a:p>
          <a:p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заседания конфликтной комиссии работу выпускника проверят эксперты предметных комиссий, чтобы установить, правильно ли была оценена работа. Если эксперт не дает однозначного ответа о правильности оценивания, конфликтная комиссия обращается в Комиссию по разработке КИМ (то есть в ФИПИ) по соответствующему учебному предмету с запросом о разъяснениях по критериям оценивания.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конфликтной комиссии будут обращаться к выпускнику, но в диалоге может участвовать и родитель или законный представитель школьника. Выпускнику разъяснят, как была оценена его работа, какие ошибки выявили эксперты и почему, возможно, зададут вопросы. Важно, чтобы школьник мог поддерживать аргументированный диалог с членами комиссии.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рассмотрения апелляции конфликтная комиссия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принимает решение об отклонении апелляции и сохранении выставленных баллов либо об удовлетворении апелляции и изменении баллов.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Свое решение комиссия оформляет в виде уведомления о результатах рассмотрения апелляции с указанием всех изменений, которые были приняты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435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5" y="649027"/>
            <a:ext cx="5050971" cy="48628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проходит заседание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конфликтной комиссии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Апелляция оборачивается для выпускников стрессом.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Процедура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апелляции в случаях, когда баллы неверно начислены по техническим причинам, носит информационный характер. Члены конфликтной комиссии проверят, действительно ли произошла ошибка. Если компьютер неверно начислил или суммировал баллы, то результаты пересчитают и изменят автоматически.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Рекомендуемое время на рассмотрение одной апелляции – не более 30 минут. Причем время, рекомендуемое для разъяснения по оцениванию развернутых ответов, не превышает 20 минут.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5262" y="1191450"/>
            <a:ext cx="4757172" cy="3447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по результатам апелляции выпускнику повысили оценку на два и более первичных балла либо работа получила 100 баллов, то такую работу могут отправить на федеральную проверку (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письмо </a:t>
            </a:r>
            <a:r>
              <a:rPr lang="ru-RU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Рособрнадзора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от 11.07.2016 № 02-280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Рособрнадзор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может проверить работу и по другим основаниям, которые определит ГЭК соответствующего региона. Проверку работ выпускников 2019 года будут проводить до 1 марта 2020 года.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87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646" y="1812463"/>
            <a:ext cx="9402977" cy="30333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74133" indent="-457200">
              <a:spcBef>
                <a:spcPts val="133"/>
              </a:spcBef>
              <a:buFont typeface="Wingdings" panose="05000000000000000000" pitchFamily="2" charset="2"/>
              <a:buChar char="§"/>
            </a:pPr>
            <a:r>
              <a:rPr sz="2800" b="1" spc="-20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</a:t>
            </a:r>
            <a:r>
              <a:rPr lang="ru-RU" sz="2800" b="1" spc="-20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7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</a:t>
            </a:r>
            <a:endParaRPr sz="2733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4133" indent="-457200">
              <a:buFont typeface="Wingdings" panose="05000000000000000000" pitchFamily="2" charset="2"/>
              <a:buChar char="§"/>
            </a:pPr>
            <a:r>
              <a:rPr sz="2800" b="1" spc="-14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</a:t>
            </a:r>
            <a:r>
              <a:rPr sz="2800" b="1" spc="-1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spc="-1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7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</a:t>
            </a:r>
            <a:endParaRPr sz="27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4133" indent="-457200">
              <a:buFont typeface="Wingdings" panose="05000000000000000000" pitchFamily="2" charset="2"/>
              <a:buChar char="§"/>
            </a:pPr>
            <a:r>
              <a:rPr sz="2800" b="1" spc="-1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</a:t>
            </a:r>
            <a:r>
              <a:rPr sz="2800" b="1" spc="-1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47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sz="27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4133" marR="51645" indent="-457200">
              <a:buFont typeface="Wingdings" panose="05000000000000000000" pitchFamily="2" charset="2"/>
              <a:buChar char="§"/>
            </a:pPr>
            <a:r>
              <a:rPr sz="2800" b="1" spc="-19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sz="2800" b="1" spc="-24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b="1" spc="-19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</a:t>
            </a:r>
            <a:r>
              <a:rPr sz="2800" b="1" spc="-1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b="1" spc="-18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</a:t>
            </a:r>
            <a:r>
              <a:rPr sz="2800" b="1" spc="-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олимпиадах </a:t>
            </a:r>
            <a:r>
              <a:rPr sz="2800" b="1" spc="-24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b="1" spc="-17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</a:t>
            </a:r>
            <a:r>
              <a:rPr sz="2800" b="1" spc="-17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-1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endParaRPr sz="27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4133" indent="-457200">
              <a:buFont typeface="Wingdings" panose="05000000000000000000" pitchFamily="2" charset="2"/>
              <a:buChar char="§"/>
            </a:pPr>
            <a:r>
              <a:rPr sz="2800" b="1" spc="-2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sz="2800" b="1" spc="-16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</a:t>
            </a:r>
            <a:r>
              <a:rPr sz="2800" b="1" spc="-1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spc="-16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4133" indent="-457200">
              <a:buFont typeface="Wingdings" panose="05000000000000000000" pitchFamily="2" charset="2"/>
              <a:buChar char="§"/>
            </a:pPr>
            <a:r>
              <a:rPr sz="2800" b="1" spc="-21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</a:t>
            </a:r>
            <a:r>
              <a:rPr sz="2800" b="1" spc="-2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значок</a:t>
            </a:r>
            <a:r>
              <a:rPr sz="2800" b="1" spc="-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9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ГТО!!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322204"/>
            <a:ext cx="11988800" cy="1168054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3396742">
              <a:lnSpc>
                <a:spcPts val="4693"/>
              </a:lnSpc>
              <a:spcBef>
                <a:spcPts val="133"/>
              </a:spcBef>
              <a:tabLst>
                <a:tab pos="4705654" algn="l"/>
                <a:tab pos="6903547" algn="l"/>
              </a:tabLst>
            </a:pPr>
            <a:r>
              <a:rPr sz="3733" u="heavy" spc="-99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14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3200" u="heavy" spc="14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u="heavy" spc="173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3200" u="heavy" spc="173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получить </a:t>
            </a:r>
            <a:r>
              <a:rPr lang="ru-RU" sz="3200" u="heavy" spc="17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баллы (</a:t>
            </a:r>
            <a:r>
              <a:rPr lang="ru-RU" sz="3200" u="heavy" spc="173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 1 до 10 баллов</a:t>
            </a:r>
            <a:r>
              <a:rPr lang="ru-RU" sz="3200" u="heavy" spc="17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958" y="4845772"/>
            <a:ext cx="2814727" cy="1559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170" y="4845772"/>
            <a:ext cx="2814726" cy="1559930"/>
          </a:xfrm>
          <a:prstGeom prst="rect">
            <a:avLst/>
          </a:prstGeom>
        </p:spPr>
      </p:pic>
      <p:pic>
        <p:nvPicPr>
          <p:cNvPr id="3078" name="Picture 6" descr="Frame-2 (2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92" y="4845772"/>
            <a:ext cx="2814727" cy="155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70245"/>
            <a:ext cx="11988800" cy="61982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3396742">
              <a:lnSpc>
                <a:spcPts val="4693"/>
              </a:lnSpc>
              <a:spcBef>
                <a:spcPts val="133"/>
              </a:spcBef>
              <a:tabLst>
                <a:tab pos="4705654" algn="l"/>
                <a:tab pos="6903547" algn="l"/>
              </a:tabLst>
            </a:pPr>
            <a:r>
              <a:rPr sz="3733" u="sng" spc="-99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u="sng" spc="140" dirty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32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93800"/>
            <a:ext cx="8128000" cy="5415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120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444" y="1447293"/>
            <a:ext cx="11360573" cy="515215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756054" marR="739968" algn="ctr">
              <a:spcBef>
                <a:spcPts val="133"/>
              </a:spcBef>
            </a:pPr>
            <a:r>
              <a:rPr sz="3200" b="1" spc="-20" dirty="0">
                <a:latin typeface="Georgia"/>
                <a:cs typeface="Georgia"/>
              </a:rPr>
              <a:t>Тренажер </a:t>
            </a:r>
            <a:r>
              <a:rPr sz="3200" b="1" spc="-33" dirty="0">
                <a:latin typeface="Georgia"/>
                <a:cs typeface="Georgia"/>
              </a:rPr>
              <a:t>по </a:t>
            </a:r>
            <a:r>
              <a:rPr sz="3200" b="1" spc="-47" dirty="0">
                <a:latin typeface="Georgia"/>
                <a:cs typeface="Georgia"/>
              </a:rPr>
              <a:t>заполнению </a:t>
            </a:r>
            <a:r>
              <a:rPr sz="3200" b="1" spc="-40" dirty="0">
                <a:latin typeface="Georgia"/>
                <a:cs typeface="Georgia"/>
              </a:rPr>
              <a:t>бланков </a:t>
            </a:r>
            <a:r>
              <a:rPr sz="3200" b="1" spc="87" dirty="0">
                <a:latin typeface="Georgia"/>
                <a:cs typeface="Georgia"/>
              </a:rPr>
              <a:t>в </a:t>
            </a:r>
            <a:r>
              <a:rPr sz="3200" b="1" spc="-80" dirty="0">
                <a:latin typeface="Georgia"/>
                <a:cs typeface="Georgia"/>
              </a:rPr>
              <a:t>онлайн-  </a:t>
            </a:r>
            <a:r>
              <a:rPr sz="3200" b="1" spc="40" dirty="0">
                <a:latin typeface="Georgia"/>
                <a:cs typeface="Georgia"/>
              </a:rPr>
              <a:t>сервисе </a:t>
            </a:r>
            <a:r>
              <a:rPr sz="3200" b="1" spc="-267" dirty="0">
                <a:latin typeface="Georgia"/>
                <a:cs typeface="Georgia"/>
              </a:rPr>
              <a:t>«Мои</a:t>
            </a:r>
            <a:r>
              <a:rPr sz="3200" b="1" spc="-113" dirty="0">
                <a:latin typeface="Georgia"/>
                <a:cs typeface="Georgia"/>
              </a:rPr>
              <a:t> </a:t>
            </a:r>
            <a:r>
              <a:rPr sz="3200" b="1" spc="-20" dirty="0">
                <a:latin typeface="Georgia"/>
                <a:cs typeface="Georgia"/>
              </a:rPr>
              <a:t>достижения»</a:t>
            </a:r>
            <a:endParaRPr sz="3200" dirty="0">
              <a:latin typeface="Georgia"/>
              <a:cs typeface="Georgia"/>
            </a:endParaRPr>
          </a:p>
          <a:p>
            <a:pPr marL="16933" marR="6773" algn="ctr">
              <a:spcBef>
                <a:spcPts val="3193"/>
              </a:spcBef>
            </a:pPr>
            <a:r>
              <a:rPr sz="2667" spc="227" dirty="0">
                <a:latin typeface="Georgia"/>
                <a:cs typeface="Georgia"/>
              </a:rPr>
              <a:t>В </a:t>
            </a:r>
            <a:r>
              <a:rPr sz="2667" spc="100" dirty="0">
                <a:latin typeface="Georgia"/>
                <a:cs typeface="Georgia"/>
              </a:rPr>
              <a:t>онлайн-сервисе </a:t>
            </a:r>
            <a:r>
              <a:rPr sz="2667" spc="-113" dirty="0">
                <a:latin typeface="Georgia"/>
                <a:cs typeface="Georgia"/>
              </a:rPr>
              <a:t>«Мои </a:t>
            </a:r>
            <a:r>
              <a:rPr sz="2667" spc="60" dirty="0">
                <a:latin typeface="Georgia"/>
                <a:cs typeface="Georgia"/>
              </a:rPr>
              <a:t>достижения» </a:t>
            </a:r>
            <a:r>
              <a:rPr sz="2667" spc="127" dirty="0">
                <a:latin typeface="Georgia"/>
                <a:cs typeface="Georgia"/>
              </a:rPr>
              <a:t>доступен </a:t>
            </a:r>
            <a:r>
              <a:rPr sz="2667" spc="20" dirty="0">
                <a:latin typeface="Georgia"/>
                <a:cs typeface="Georgia"/>
              </a:rPr>
              <a:t>для </a:t>
            </a:r>
            <a:r>
              <a:rPr sz="2667" spc="93" dirty="0">
                <a:latin typeface="Georgia"/>
                <a:cs typeface="Georgia"/>
              </a:rPr>
              <a:t>использования  </a:t>
            </a:r>
            <a:r>
              <a:rPr sz="2667" spc="100" dirty="0">
                <a:latin typeface="Georgia"/>
                <a:cs typeface="Georgia"/>
              </a:rPr>
              <a:t>онлайн-тренажер </a:t>
            </a:r>
            <a:r>
              <a:rPr sz="2667" spc="93" dirty="0">
                <a:latin typeface="Georgia"/>
                <a:cs typeface="Georgia"/>
              </a:rPr>
              <a:t>по </a:t>
            </a:r>
            <a:r>
              <a:rPr sz="2667" spc="80" dirty="0">
                <a:latin typeface="Georgia"/>
                <a:cs typeface="Georgia"/>
              </a:rPr>
              <a:t>заполнению </a:t>
            </a:r>
            <a:r>
              <a:rPr sz="2667" spc="87" dirty="0">
                <a:latin typeface="Georgia"/>
                <a:cs typeface="Georgia"/>
              </a:rPr>
              <a:t>бланков, </a:t>
            </a:r>
            <a:r>
              <a:rPr sz="2667" spc="80" dirty="0">
                <a:latin typeface="Georgia"/>
                <a:cs typeface="Georgia"/>
              </a:rPr>
              <a:t>используемых</a:t>
            </a:r>
            <a:r>
              <a:rPr sz="2667" spc="540" dirty="0">
                <a:latin typeface="Georgia"/>
                <a:cs typeface="Georgia"/>
              </a:rPr>
              <a:t> </a:t>
            </a:r>
            <a:r>
              <a:rPr sz="2667" spc="120" dirty="0">
                <a:latin typeface="Georgia"/>
                <a:cs typeface="Georgia"/>
              </a:rPr>
              <a:t>при</a:t>
            </a:r>
            <a:endParaRPr sz="2667" dirty="0">
              <a:latin typeface="Georgia"/>
              <a:cs typeface="Georgia"/>
            </a:endParaRPr>
          </a:p>
          <a:p>
            <a:pPr marL="3577077"/>
            <a:r>
              <a:rPr sz="2667" spc="113" dirty="0">
                <a:latin typeface="Georgia"/>
                <a:cs typeface="Georgia"/>
              </a:rPr>
              <a:t>проведении </a:t>
            </a:r>
            <a:r>
              <a:rPr sz="2667" spc="127" dirty="0">
                <a:latin typeface="Georgia"/>
                <a:cs typeface="Georgia"/>
              </a:rPr>
              <a:t>ЕГЭ </a:t>
            </a:r>
            <a:r>
              <a:rPr sz="2667" spc="100" dirty="0">
                <a:latin typeface="Georgia"/>
                <a:cs typeface="Georgia"/>
              </a:rPr>
              <a:t>и</a:t>
            </a:r>
            <a:r>
              <a:rPr sz="2667" spc="272" dirty="0">
                <a:latin typeface="Georgia"/>
                <a:cs typeface="Georgia"/>
              </a:rPr>
              <a:t> </a:t>
            </a:r>
            <a:r>
              <a:rPr sz="2667" spc="120" dirty="0">
                <a:latin typeface="Georgia"/>
                <a:cs typeface="Georgia"/>
              </a:rPr>
              <a:t>ОГЭ.</a:t>
            </a:r>
            <a:endParaRPr sz="2667" dirty="0">
              <a:latin typeface="Georgia"/>
              <a:cs typeface="Georgia"/>
            </a:endParaRPr>
          </a:p>
          <a:p>
            <a:pPr>
              <a:spcBef>
                <a:spcPts val="53"/>
              </a:spcBef>
            </a:pPr>
            <a:endParaRPr sz="2733" dirty="0">
              <a:latin typeface="Times New Roman"/>
              <a:cs typeface="Times New Roman"/>
            </a:endParaRPr>
          </a:p>
          <a:p>
            <a:pPr marL="182875" marR="172714" algn="ctr">
              <a:spcBef>
                <a:spcPts val="7"/>
              </a:spcBef>
            </a:pPr>
            <a:r>
              <a:rPr sz="2667" spc="120" dirty="0">
                <a:latin typeface="Georgia"/>
                <a:cs typeface="Georgia"/>
              </a:rPr>
              <a:t>Обучающиеся </a:t>
            </a:r>
            <a:r>
              <a:rPr sz="2667" spc="93" dirty="0">
                <a:latin typeface="Georgia"/>
                <a:cs typeface="Georgia"/>
              </a:rPr>
              <a:t>могут самостоятельно </a:t>
            </a:r>
            <a:r>
              <a:rPr sz="2667" spc="107" dirty="0">
                <a:latin typeface="Georgia"/>
                <a:cs typeface="Georgia"/>
              </a:rPr>
              <a:t>ознакомиться </a:t>
            </a:r>
            <a:r>
              <a:rPr sz="2667" spc="173" dirty="0">
                <a:latin typeface="Georgia"/>
                <a:cs typeface="Georgia"/>
              </a:rPr>
              <a:t>с </a:t>
            </a:r>
            <a:r>
              <a:rPr sz="2667" spc="113" dirty="0">
                <a:latin typeface="Georgia"/>
                <a:cs typeface="Georgia"/>
              </a:rPr>
              <a:t>образцами  </a:t>
            </a:r>
            <a:r>
              <a:rPr sz="2667" spc="87" dirty="0" err="1">
                <a:latin typeface="Georgia"/>
                <a:cs typeface="Georgia"/>
              </a:rPr>
              <a:t>бланков</a:t>
            </a:r>
            <a:r>
              <a:rPr sz="2667" spc="87" dirty="0">
                <a:latin typeface="Georgia"/>
                <a:cs typeface="Georgia"/>
              </a:rPr>
              <a:t> </a:t>
            </a:r>
            <a:r>
              <a:rPr sz="2667" spc="93" dirty="0">
                <a:latin typeface="Georgia"/>
                <a:cs typeface="Georgia"/>
              </a:rPr>
              <a:t>202</a:t>
            </a:r>
            <a:r>
              <a:rPr lang="ru-RU" sz="2667" spc="93" dirty="0">
                <a:latin typeface="Georgia"/>
                <a:cs typeface="Georgia"/>
              </a:rPr>
              <a:t>2</a:t>
            </a:r>
            <a:r>
              <a:rPr sz="2667" spc="93" dirty="0">
                <a:latin typeface="Georgia"/>
                <a:cs typeface="Georgia"/>
              </a:rPr>
              <a:t> </a:t>
            </a:r>
            <a:r>
              <a:rPr sz="2667" spc="113" dirty="0">
                <a:latin typeface="Georgia"/>
                <a:cs typeface="Georgia"/>
              </a:rPr>
              <a:t>года </a:t>
            </a:r>
            <a:r>
              <a:rPr sz="2667" spc="100" dirty="0">
                <a:latin typeface="Georgia"/>
                <a:cs typeface="Georgia"/>
              </a:rPr>
              <a:t>и </a:t>
            </a:r>
            <a:r>
              <a:rPr sz="2667" spc="107" dirty="0">
                <a:latin typeface="Georgia"/>
                <a:cs typeface="Georgia"/>
              </a:rPr>
              <a:t>правилами </a:t>
            </a:r>
            <a:r>
              <a:rPr sz="2667" spc="127" dirty="0">
                <a:latin typeface="Georgia"/>
                <a:cs typeface="Georgia"/>
              </a:rPr>
              <a:t>их</a:t>
            </a:r>
            <a:r>
              <a:rPr sz="2667" spc="593" dirty="0">
                <a:latin typeface="Georgia"/>
                <a:cs typeface="Georgia"/>
              </a:rPr>
              <a:t> </a:t>
            </a:r>
            <a:r>
              <a:rPr sz="2667" spc="80" dirty="0">
                <a:latin typeface="Georgia"/>
                <a:cs typeface="Georgia"/>
              </a:rPr>
              <a:t>заполнения.</a:t>
            </a:r>
            <a:endParaRPr sz="2667" dirty="0">
              <a:latin typeface="Georgia"/>
              <a:cs typeface="Georgia"/>
            </a:endParaRPr>
          </a:p>
          <a:p>
            <a:pPr>
              <a:spcBef>
                <a:spcPts val="53"/>
              </a:spcBef>
            </a:pPr>
            <a:endParaRPr sz="2733" dirty="0">
              <a:latin typeface="Times New Roman"/>
              <a:cs typeface="Times New Roman"/>
            </a:endParaRPr>
          </a:p>
          <a:p>
            <a:pPr marL="507987" marR="492748" algn="ctr">
              <a:spcBef>
                <a:spcPts val="7"/>
              </a:spcBef>
            </a:pPr>
            <a:r>
              <a:rPr sz="2667" spc="127" dirty="0">
                <a:latin typeface="Georgia"/>
                <a:cs typeface="Georgia"/>
              </a:rPr>
              <a:t>Ссылка </a:t>
            </a:r>
            <a:r>
              <a:rPr sz="2667" spc="152" dirty="0">
                <a:latin typeface="Georgia"/>
                <a:cs typeface="Georgia"/>
              </a:rPr>
              <a:t>на </a:t>
            </a:r>
            <a:r>
              <a:rPr sz="2667" spc="140" dirty="0">
                <a:latin typeface="Georgia"/>
                <a:cs typeface="Georgia"/>
              </a:rPr>
              <a:t>тренажер </a:t>
            </a:r>
            <a:r>
              <a:rPr sz="2667" spc="93" dirty="0">
                <a:latin typeface="Georgia"/>
                <a:cs typeface="Georgia"/>
              </a:rPr>
              <a:t>по </a:t>
            </a:r>
            <a:r>
              <a:rPr sz="2667" spc="80" dirty="0">
                <a:latin typeface="Georgia"/>
                <a:cs typeface="Georgia"/>
              </a:rPr>
              <a:t>заполнению </a:t>
            </a:r>
            <a:r>
              <a:rPr sz="2667" spc="87" dirty="0">
                <a:latin typeface="Georgia"/>
                <a:cs typeface="Georgia"/>
              </a:rPr>
              <a:t>бланков </a:t>
            </a:r>
            <a:r>
              <a:rPr sz="2667" spc="-13" dirty="0">
                <a:latin typeface="Georgia"/>
                <a:cs typeface="Georgia"/>
              </a:rPr>
              <a:t>ГИА </a:t>
            </a:r>
            <a:r>
              <a:rPr sz="2667" spc="220" dirty="0">
                <a:latin typeface="Georgia"/>
                <a:cs typeface="Georgia"/>
              </a:rPr>
              <a:t>в </a:t>
            </a:r>
            <a:r>
              <a:rPr sz="2667" spc="73" dirty="0">
                <a:latin typeface="Georgia"/>
                <a:cs typeface="Georgia"/>
              </a:rPr>
              <a:t>онлайн-  </a:t>
            </a:r>
            <a:r>
              <a:rPr sz="2667" spc="140" dirty="0">
                <a:latin typeface="Georgia"/>
                <a:cs typeface="Georgia"/>
              </a:rPr>
              <a:t>сервисе </a:t>
            </a:r>
            <a:r>
              <a:rPr sz="2667" spc="-113" dirty="0">
                <a:latin typeface="Georgia"/>
                <a:cs typeface="Georgia"/>
              </a:rPr>
              <a:t>«Мои </a:t>
            </a:r>
            <a:r>
              <a:rPr sz="2667" spc="60" dirty="0">
                <a:latin typeface="Georgia"/>
                <a:cs typeface="Georgia"/>
              </a:rPr>
              <a:t>достижения»</a:t>
            </a:r>
            <a:r>
              <a:rPr sz="2667" spc="-53" dirty="0">
                <a:latin typeface="Georgia"/>
                <a:cs typeface="Georgia"/>
              </a:rPr>
              <a:t> </a:t>
            </a:r>
            <a:r>
              <a:rPr sz="2667" u="heavy" spc="133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2"/>
              </a:rPr>
              <a:t>www.myskills.ru</a:t>
            </a:r>
            <a:endParaRPr sz="2667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4764" y="5173"/>
            <a:ext cx="5076613" cy="674608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sz="4267" u="heavy" spc="-1067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67" i="1" u="heavy" spc="-133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4267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4267" i="1" u="heavy" spc="-54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67" i="1" u="heavy" spc="-107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4267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445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573" y="1218807"/>
            <a:ext cx="10478345" cy="3789072"/>
          </a:xfrm>
          <a:prstGeom prst="rect">
            <a:avLst/>
          </a:prstGeom>
        </p:spPr>
        <p:txBody>
          <a:bodyPr vert="horz" wrap="square" lIns="0" tIns="178647" rIns="0" bIns="0" rtlCol="0">
            <a:spAutoFit/>
          </a:bodyPr>
          <a:lstStyle/>
          <a:p>
            <a:pPr marL="248067">
              <a:spcBef>
                <a:spcPts val="1407"/>
              </a:spcBef>
            </a:pPr>
            <a:r>
              <a:rPr sz="2400" b="1" u="heavy" spc="-33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2400" b="1" spc="-33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2400" b="1" spc="-47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2400" b="1" spc="-7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2400" b="1" spc="93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2400" b="1" spc="27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2400" b="1" spc="5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400" b="1" spc="-13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2400">
              <a:latin typeface="Georgia"/>
              <a:cs typeface="Georgia"/>
            </a:endParaRPr>
          </a:p>
          <a:p>
            <a:pPr algn="ctr">
              <a:spcBef>
                <a:spcPts val="1287"/>
              </a:spcBef>
              <a:tabLst>
                <a:tab pos="7740033" algn="l"/>
              </a:tabLst>
            </a:pPr>
            <a:r>
              <a:rPr sz="2400" b="1" u="heavy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2400" b="1" spc="-20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2400" b="1" spc="-47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2400" b="1" spc="-87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400" b="1" spc="-4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2400" b="1" spc="213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2400" b="1" spc="187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400" b="1" spc="7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2400">
              <a:latin typeface="Georgia"/>
              <a:cs typeface="Georgia"/>
            </a:endParaRPr>
          </a:p>
          <a:p>
            <a:pPr marL="297173" marR="283626" algn="ctr">
              <a:spcBef>
                <a:spcPts val="1440"/>
              </a:spcBef>
              <a:tabLst>
                <a:tab pos="8896551" algn="l"/>
              </a:tabLst>
            </a:pPr>
            <a:r>
              <a:rPr sz="2400" b="1" u="heavy" spc="-47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2400" b="1" spc="-47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2400" b="1" spc="-47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2400" b="1" spc="-13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2400" b="1" spc="-7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2400" b="1" spc="427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400" b="1" spc="-27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2400" b="1" spc="227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400" b="1" spc="13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2400" b="1" spc="67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2400" b="1" spc="7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2400" b="1" spc="-27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2400" b="1" spc="-47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2400" b="1" spc="-167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400" b="1" spc="7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2400">
              <a:latin typeface="Georgia"/>
              <a:cs typeface="Georgia"/>
            </a:endParaRPr>
          </a:p>
          <a:p>
            <a:pPr algn="ctr">
              <a:spcBef>
                <a:spcPts val="1440"/>
              </a:spcBef>
            </a:pPr>
            <a:r>
              <a:rPr sz="2400" b="1" u="heavy" spc="-33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2400" b="1" spc="-33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400" b="1" spc="-47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2400" b="1" spc="-4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2400" b="1" spc="60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2400" b="1" spc="-7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2400" b="1" spc="-73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400" b="1" spc="27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2400">
              <a:latin typeface="Georgia"/>
              <a:cs typeface="Georgia"/>
            </a:endParaRPr>
          </a:p>
          <a:p>
            <a:pPr marL="847" algn="ctr"/>
            <a:r>
              <a:rPr lang="ru-RU" sz="2400" b="1" spc="27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2400" b="1" spc="27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2400">
              <a:latin typeface="Georgia"/>
              <a:cs typeface="Georgia"/>
            </a:endParaRPr>
          </a:p>
          <a:p>
            <a:pPr algn="ctr">
              <a:spcBef>
                <a:spcPts val="967"/>
              </a:spcBef>
              <a:tabLst>
                <a:tab pos="8366551" algn="l"/>
              </a:tabLst>
            </a:pPr>
            <a:r>
              <a:rPr sz="2400" b="1" u="heavy" spc="-2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2400" b="1" spc="-2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2400" b="1" spc="-47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2400" b="1" spc="20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2400" b="1" spc="-27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2400" b="1" spc="373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400" b="1" spc="-4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2400" b="1" spc="233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400" b="1" spc="7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24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2400">
              <a:latin typeface="Georgia"/>
              <a:cs typeface="Georgia"/>
            </a:endParaRPr>
          </a:p>
          <a:p>
            <a:pPr marL="847" algn="ctr"/>
            <a:r>
              <a:rPr sz="2400" b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8863" y="5173"/>
            <a:ext cx="5072380" cy="674608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sz="4267" u="heavy" spc="-1067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67" i="1" u="heavy" spc="-133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4267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4267" i="1" u="heavy" spc="-573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67" i="1" u="heavy" spc="-107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4267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472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122" y="2213811"/>
            <a:ext cx="9875520" cy="18119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предметного мониторинга обученности учеников 11-х классов. Особенности подготовки к ГИА по русскому языку, математике и предметам по выбору для обучающихся, поступающих в вузы.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4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791912"/>
              </p:ext>
            </p:extLst>
          </p:nvPr>
        </p:nvGraphicFramePr>
        <p:xfrm>
          <a:off x="353729" y="711238"/>
          <a:ext cx="5488806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661085"/>
              </p:ext>
            </p:extLst>
          </p:nvPr>
        </p:nvGraphicFramePr>
        <p:xfrm>
          <a:off x="6187439" y="711238"/>
          <a:ext cx="5603508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1510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677" y="567896"/>
            <a:ext cx="10985637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Аналитическая справка по итогам пробных экзаменов в форме ГИА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планом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подготовки к ГИА в 2021/22 учебном году были проведены пробные экзамены в форме ГИА в 11-х классах.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информации о степени подготовки обучающихся 11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 классов к государственной итоговой аттестации.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проверки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Пробные экзамены были проведены в соответствии с приказом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графику: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пробных экзаменов в 11-х классах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день проведения пробных экзаменов классные руководители провели инструктаж для обучающихся класса по заполнению бланков регистрации и бланков ответов.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Пробный ЕГЭ по русскому языку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экзаменационных испытаний: 10:00 по местному времени.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продолжительность экзамена: 3 часа 55 минут.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Организаторы: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учителя-предметники в соответствии с расписанием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пробном ЕГЭ по русскому языку приняли участие 28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выпускников из 35, порог для школ в 10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преодолели 27 выпускников, </a:t>
            </a:r>
            <a:r>
              <a:rPr lang="ru-RU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поступления в ВУЗы порог в 24 балла преодолели всего 12 выпускников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успеваемость составила 96 процентов, средний балл – 3,8, качество знаний – 79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89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269736"/>
              </p:ext>
            </p:extLst>
          </p:nvPr>
        </p:nvGraphicFramePr>
        <p:xfrm>
          <a:off x="875899" y="734264"/>
          <a:ext cx="8200725" cy="5128539"/>
        </p:xfrm>
        <a:graphic>
          <a:graphicData uri="http://schemas.openxmlformats.org/drawingml/2006/table">
            <a:tbl>
              <a:tblPr/>
              <a:tblGrid>
                <a:gridCol w="5566502"/>
                <a:gridCol w="2634223"/>
              </a:tblGrid>
              <a:tr h="314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«А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,Б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Выполняли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выполняли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Выполнили экзаменационную работу на: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46–100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Выполнили экзаменационную работу на: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19–45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Выполнили экзаменационную работу на: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10–18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преодолели необходимый порог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Успеваемость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88919" y="324645"/>
            <a:ext cx="89442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1. Результативность выполнения пробного экзамена по русскому языку в 11-х классах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35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546036"/>
              </p:ext>
            </p:extLst>
          </p:nvPr>
        </p:nvGraphicFramePr>
        <p:xfrm>
          <a:off x="386355" y="389523"/>
          <a:ext cx="5234796" cy="2093594"/>
        </p:xfrm>
        <a:graphic>
          <a:graphicData uri="http://schemas.openxmlformats.org/drawingml/2006/table">
            <a:tbl>
              <a:tblPr/>
              <a:tblGrid>
                <a:gridCol w="662799"/>
                <a:gridCol w="791311"/>
                <a:gridCol w="436233"/>
                <a:gridCol w="436233"/>
                <a:gridCol w="436233"/>
                <a:gridCol w="436233"/>
                <a:gridCol w="436233"/>
                <a:gridCol w="436233"/>
                <a:gridCol w="727055"/>
                <a:gridCol w="436233"/>
              </a:tblGrid>
              <a:tr h="360044"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Дата  25.02.2022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Учитель  Сторожук О.И.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Форма диагностирования: ЕГЭ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Кол-во уч-ся по списку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Выполняло работу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Получили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% успев-мости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% качества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УО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"5"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"4"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"3"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"2"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11А,Б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-1" r="-29787" b="-19729"/>
          <a:stretch/>
        </p:blipFill>
        <p:spPr>
          <a:xfrm>
            <a:off x="5753797" y="628850"/>
            <a:ext cx="7474344" cy="2395936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345910"/>
              </p:ext>
            </p:extLst>
          </p:nvPr>
        </p:nvGraphicFramePr>
        <p:xfrm>
          <a:off x="386355" y="2718335"/>
          <a:ext cx="11202462" cy="383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5465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1733" y="1145458"/>
            <a:ext cx="1079232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143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выпускники на удовлетворительном уровне справились с тестами, набрав от 10 до 47 баллов, однако стоит отметить, что затруднения вызвала половина заданий (13 из 26): 1,4,8-10,12,16,20-25 (практически все разделы русского языка).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части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сочинением справились только 5 человек, набрав от 12 до 21 балла из 25 возможных. 3 человека просто списали исходный текст, 7 человек неверно сформулировали проблему, большинство допустило очень много ошибок разных видов, 1 работа не проверялась по причине неаккуратного и неразборчивого почерка.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03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268257"/>
              </p:ext>
            </p:extLst>
          </p:nvPr>
        </p:nvGraphicFramePr>
        <p:xfrm>
          <a:off x="625527" y="3303750"/>
          <a:ext cx="6529252" cy="3217560"/>
        </p:xfrm>
        <a:graphic>
          <a:graphicData uri="http://schemas.openxmlformats.org/drawingml/2006/table">
            <a:tbl>
              <a:tblPr/>
              <a:tblGrid>
                <a:gridCol w="5710646"/>
                <a:gridCol w="818606"/>
              </a:tblGrid>
              <a:tr h="31757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обучающихся, планирующих сдавать базу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Выполняли работу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выполняли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Выполнили экзаменационную работу на: 18 баллов («5»)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Выполнили экзаменационную работу на: 14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 («4»)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Выполнили экзаменационную работу на: 12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 («4»)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Выполнили экзаменационную работу на: 11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 («3»)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преодолели необходимый порог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Успеваемость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400" y="441428"/>
            <a:ext cx="1271233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планом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подготовки к ГИА в 2021/22 учебном году были проведены пробные экзамены в форме ГИА в 9  и 11-х классах.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информации о степени подготовки обучающихся 11-х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 к государственной итоговой аттестации.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проверки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Пробные экзамены были проведены в соответствии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приказом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графику: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20.01.2022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пробный экзамен по математике база) в 11-х  классах;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пробных экзамена</a:t>
            </a:r>
            <a:r>
              <a:rPr kumimoji="0" lang="ru-RU" alt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11-х классах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день проведения пробных экзаменов классные руководители провели инструктаж для обучающихся класса по заполнению бланков регистрации и бланков ответов.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Пробный ЕГЭ по математике (база)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экзаменационных испытаний: 10:00 по местному времени.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продолжительность экзамена: 3 часа 55 минут.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Организаторы: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учителя-предметники в соответствии с расписанием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пробном ЕГЭ по математике (база) приняли участие 7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выпускников, порог для школ в 7 баллов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преодолели все, успеваемость составила 100 процентов.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1. Результативность выполнения пробного экзамена по математике (профиль) в 11-х классах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Основная часть обучающихся готова к сдаче экзамена.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58932"/>
            <a:ext cx="3939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Пробный ЕГЭ по математике (профиль)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905922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634" y="676977"/>
            <a:ext cx="9875520" cy="6898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выполнения заданий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652505"/>
              </p:ext>
            </p:extLst>
          </p:nvPr>
        </p:nvGraphicFramePr>
        <p:xfrm>
          <a:off x="548640" y="1588168"/>
          <a:ext cx="10467023" cy="450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2408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922884"/>
              </p:ext>
            </p:extLst>
          </p:nvPr>
        </p:nvGraphicFramePr>
        <p:xfrm>
          <a:off x="637903" y="3079452"/>
          <a:ext cx="6781801" cy="2779014"/>
        </p:xfrm>
        <a:graphic>
          <a:graphicData uri="http://schemas.openxmlformats.org/drawingml/2006/table">
            <a:tbl>
              <a:tblPr/>
              <a:tblGrid>
                <a:gridCol w="5265221"/>
                <a:gridCol w="1516580"/>
              </a:tblGrid>
              <a:tr h="1761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обучающихся, планирующих сдавать профиль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Выполняли работу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выполняли работу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Выполнили экзаменационную работу на: 11 баллов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Выполнили экзаменационную работу на: 10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Выполнили экзаменационную работу на: 9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преодолели необходимый порог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Успеваемость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7903" y="291288"/>
            <a:ext cx="1107258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 пробного экзамена в форме ГИА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планом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подготовки к ГИА в 2021/22 учебном году были проведены пробные экзамены в форме ГИА в 9  и 11-х классах.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информации о степени подготовки обучающихся 11-х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 к государственной итоговой аттестации.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проверки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Пробные экзамены были проведены в соответствии с приказом по графику: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20.01.2022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пробный экзамен по математике (профиль) в 11-х  классах;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пробных экзаменов 11-х классах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день проведения пробных экзаменов классные руководители провели инструктаж для обучающихся класса по заполнению бланков регистрации и бланков ответов.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Пробный ЕГЭ по математике (профиль)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экзаменационных испытаний: 10:00 по местному времени.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продолжительность экзамена: 3 часа 55 минут.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Организаторы: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учителя-предметники в соответствии с расписанием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пробном ЕГЭ по математике (профиль) приняли участие 12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выпускников, порог для школ в 6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преодолели 10 чел, успеваемость составила 83 процента.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1. Результативность выполнения пробного экзамена по математике (профиль) в 11-х классах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526" y="5859777"/>
            <a:ext cx="6294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</a:t>
            </a:r>
            <a:endParaRPr lang="ru-RU" alt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Основная часть обучающихся готова к сдаче экзамена.</a:t>
            </a:r>
            <a:endParaRPr lang="ru-RU" alt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Усилить контроль над не выдержавшими испытание. </a:t>
            </a:r>
            <a:endParaRPr lang="ru-RU" alt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44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124540"/>
              </p:ext>
            </p:extLst>
          </p:nvPr>
        </p:nvGraphicFramePr>
        <p:xfrm>
          <a:off x="616017" y="1251284"/>
          <a:ext cx="10915048" cy="468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7277" y="191365"/>
            <a:ext cx="7156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выполнения заданий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8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916159" y="6116319"/>
            <a:ext cx="794511" cy="74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7834" y="1188662"/>
            <a:ext cx="11214100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u="heavy" spc="-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36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sz="32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</a:t>
            </a:r>
            <a:r>
              <a:rPr sz="3200" i="1" u="heavy" spc="2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sz="3200" i="1" u="heavy" spc="3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200" i="1" u="heavy" spc="-38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u="heavy" spc="19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1839301"/>
            <a:ext cx="11733107" cy="386045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0160" algn="ctr">
              <a:spcBef>
                <a:spcPts val="133"/>
              </a:spcBef>
            </a:pPr>
            <a:r>
              <a:rPr sz="3200" u="heavy" spc="-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2400" b="1" i="1" u="heavy" spc="2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07.11.2018 </a:t>
            </a:r>
            <a:r>
              <a:rPr sz="2400" b="1" i="1" u="heavy" spc="28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№190/1512 </a:t>
            </a:r>
            <a:r>
              <a:rPr sz="2400" b="1" i="1" u="heavy" spc="7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"Об</a:t>
            </a:r>
            <a:r>
              <a:rPr sz="2400" b="1" i="1" u="heavy" spc="-17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23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/>
            <a:r>
              <a:rPr sz="2400" u="heavy" spc="-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3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sz="2400" b="1" i="1" u="heavy" spc="18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sz="2400" b="1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400" b="1" i="1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53" algn="ctr"/>
            <a:r>
              <a:rPr sz="2400" u="heavy" spc="-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28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  <a:r>
              <a:rPr sz="2400" b="1" i="1" u="heavy" spc="20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i="1" u="heavy" spc="2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sz="2400" b="1" i="1" u="heavy" spc="-12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23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" algn="ctr"/>
            <a:r>
              <a:rPr sz="2400" u="heavy" spc="-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1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sz="2400" b="1" i="1" u="heavy" spc="9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400" b="1" i="1" u="heavy" spc="14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2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образования"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6374" marR="221821" algn="ctr">
              <a:spcBef>
                <a:spcPts val="13"/>
              </a:spcBef>
            </a:pPr>
            <a:r>
              <a:rPr sz="2400" b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400" b="1" spc="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sz="2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</a:t>
            </a:r>
            <a:r>
              <a:rPr sz="2400" b="1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  <a:r>
              <a:rPr sz="2400" b="1" spc="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 </a:t>
            </a:r>
            <a:r>
              <a:rPr sz="2400" b="1" spc="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sz="2400" b="1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ОУ, </a:t>
            </a:r>
            <a:r>
              <a:rPr sz="2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sz="2400" b="1" spc="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</a:t>
            </a:r>
            <a:r>
              <a:rPr sz="2400" b="1" spc="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</a:t>
            </a:r>
            <a:r>
              <a:rPr sz="2400" b="1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 </a:t>
            </a:r>
            <a:r>
              <a:rPr sz="24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</a:t>
            </a:r>
            <a:r>
              <a:rPr sz="2400" b="1" spc="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sz="2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 </a:t>
            </a:r>
            <a:r>
              <a:rPr sz="2400" b="1" spc="3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10/11</a:t>
            </a:r>
            <a:r>
              <a:rPr sz="2400" b="1" spc="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 algn="ctr">
              <a:lnSpc>
                <a:spcPts val="4480"/>
              </a:lnSpc>
              <a:spcBef>
                <a:spcPts val="120"/>
              </a:spcBef>
            </a:pPr>
            <a:r>
              <a:rPr sz="2400" b="1" spc="-1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b="1" spc="-2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</a:t>
            </a:r>
            <a:r>
              <a:rPr sz="2400" b="1" spc="4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удовлетворительных</a:t>
            </a:r>
            <a:r>
              <a:rPr sz="2400" b="1" spc="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67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spc="-2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получивших</a:t>
            </a:r>
            <a:r>
              <a:rPr sz="2400" b="1" spc="-2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spc="-27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-27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733" b="1" spc="-6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 </a:t>
            </a:r>
            <a:r>
              <a:rPr sz="3733" b="1" spc="-4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3733" b="1" spc="4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</a:t>
            </a:r>
            <a:r>
              <a:rPr sz="3733" b="1" spc="9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33" b="1" spc="-7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</a:t>
            </a:r>
            <a:r>
              <a:rPr lang="en-US" sz="3733" b="1" spc="-7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73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890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263" y="532134"/>
            <a:ext cx="11162097" cy="533650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789697">
              <a:lnSpc>
                <a:spcPts val="3520"/>
              </a:lnSpc>
              <a:spcBef>
                <a:spcPts val="133"/>
              </a:spcBef>
            </a:pPr>
            <a:r>
              <a:rPr sz="3200" b="1" u="sng" spc="-8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24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СДАЧА </a:t>
            </a:r>
            <a:r>
              <a:rPr lang="ru-RU" sz="2800" b="1" spc="-24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-167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</a:t>
            </a:r>
            <a:r>
              <a:rPr sz="2800" b="1" spc="-347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47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b="1" spc="-12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15718">
              <a:lnSpc>
                <a:spcPts val="3520"/>
              </a:lnSpc>
            </a:pPr>
            <a:r>
              <a:rPr sz="2800" b="1" spc="-793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b="1" spc="-16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</a:t>
            </a:r>
            <a:r>
              <a:rPr sz="2800" b="1" spc="-593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93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spc="-593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-93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44761" marR="384377" indent="-650224">
              <a:spcBef>
                <a:spcPts val="1967"/>
              </a:spcBef>
              <a:buFont typeface="Wingdings"/>
              <a:buChar char=""/>
              <a:tabLst>
                <a:tab pos="736582" algn="l"/>
              </a:tabLst>
            </a:pPr>
            <a:r>
              <a:rPr sz="2800" b="1" spc="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</a:t>
            </a:r>
            <a:r>
              <a:rPr sz="2800" b="1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800" spc="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sz="2800" spc="1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  <a:r>
              <a:rPr lang="ru-RU" sz="2800" spc="1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3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sz="2800" spc="1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sz="2800" spc="1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sz="2800" b="1" spc="1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sz="2800" b="1" spc="-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8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9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</a:t>
            </a:r>
            <a:r>
              <a:rPr lang="ru-RU" sz="2800" b="1" spc="9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5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r>
              <a:rPr sz="2800" b="1" spc="5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(базовая) </a:t>
            </a:r>
            <a:r>
              <a:rPr sz="2800" b="1" spc="-1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sz="2800" b="1" spc="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sz="2800" b="1" spc="21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9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b="1" spc="-9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профильная</a:t>
            </a:r>
            <a:r>
              <a:rPr sz="2800" b="1" spc="-9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978" marR="6773" indent="-358978">
              <a:lnSpc>
                <a:spcPts val="3813"/>
              </a:lnSpc>
              <a:spcBef>
                <a:spcPts val="3260"/>
              </a:spcBef>
              <a:buFont typeface="Wingdings"/>
              <a:buChar char=""/>
              <a:tabLst>
                <a:tab pos="358978" algn="l"/>
              </a:tabLst>
            </a:pPr>
            <a:r>
              <a:rPr sz="28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</a:t>
            </a:r>
            <a:r>
              <a:rPr sz="2800" b="1" spc="5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sz="2800" b="1" spc="-14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sz="2800" b="1" spc="-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800" b="1" spc="9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 </a:t>
            </a:r>
            <a:r>
              <a:rPr sz="2800" b="1" spc="5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</a:t>
            </a:r>
            <a:r>
              <a:rPr sz="28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b="1" spc="9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sz="2800" b="1" spc="-9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spc="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</a:t>
            </a:r>
            <a:r>
              <a:rPr lang="ru-RU" sz="28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spc="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9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минимальной</a:t>
            </a:r>
            <a:r>
              <a:rPr sz="2800" spc="9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границы, </a:t>
            </a:r>
            <a:r>
              <a:rPr sz="28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устанавливаемой  </a:t>
            </a:r>
            <a:r>
              <a:rPr sz="2800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Росообрнадзором),</a:t>
            </a:r>
            <a:r>
              <a:rPr sz="2800" spc="4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2800" spc="1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7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</a:t>
            </a:r>
            <a:r>
              <a:rPr sz="2800" b="1" spc="7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800" b="1" spc="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</a:t>
            </a:r>
            <a:r>
              <a:rPr sz="2800" b="1" spc="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выпускнику</a:t>
            </a:r>
            <a:r>
              <a:rPr sz="2800" b="1" spc="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27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</a:t>
            </a:r>
            <a:r>
              <a:rPr lang="ru-RU" sz="2800" b="1" spc="127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b="1" spc="127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27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127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spc="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800" spc="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</a:t>
            </a:r>
            <a:r>
              <a:rPr sz="2800" spc="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</a:t>
            </a:r>
            <a:r>
              <a:rPr sz="2800" spc="5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25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038" y="320378"/>
            <a:ext cx="10709487" cy="614287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172492" algn="ctr">
              <a:lnSpc>
                <a:spcPts val="3520"/>
              </a:lnSpc>
              <a:spcBef>
                <a:spcPts val="133"/>
              </a:spcBef>
            </a:pPr>
            <a:r>
              <a:rPr sz="3200" u="heavy" spc="-8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3200" b="1" u="heavy" spc="-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22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3200" b="1" u="heavy" spc="-22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47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3200" dirty="0">
              <a:latin typeface="Times New Roman"/>
              <a:cs typeface="Times New Roman"/>
            </a:endParaRPr>
          </a:p>
          <a:p>
            <a:pPr marL="2171646" algn="ctr">
              <a:lnSpc>
                <a:spcPts val="3520"/>
              </a:lnSpc>
            </a:pPr>
            <a:r>
              <a:rPr sz="3200" u="heavy" spc="-8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0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3200" b="1" u="heavy" spc="-32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32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3200" dirty="0">
              <a:latin typeface="Times New Roman"/>
              <a:cs typeface="Times New Roman"/>
            </a:endParaRPr>
          </a:p>
          <a:p>
            <a:pPr marL="3387" algn="ctr">
              <a:lnSpc>
                <a:spcPts val="3647"/>
              </a:lnSpc>
              <a:spcBef>
                <a:spcPts val="2187"/>
              </a:spcBef>
            </a:pPr>
            <a:r>
              <a:rPr sz="3200" spc="173" dirty="0">
                <a:latin typeface="Georgia"/>
                <a:cs typeface="Georgia"/>
              </a:rPr>
              <a:t>Выпускникам, </a:t>
            </a:r>
            <a:r>
              <a:rPr sz="3200" spc="120" dirty="0">
                <a:latin typeface="Georgia"/>
                <a:cs typeface="Georgia"/>
              </a:rPr>
              <a:t>не </a:t>
            </a:r>
            <a:r>
              <a:rPr sz="3200" spc="127" dirty="0">
                <a:latin typeface="Georgia"/>
                <a:cs typeface="Georgia"/>
              </a:rPr>
              <a:t>допущенным </a:t>
            </a:r>
            <a:r>
              <a:rPr sz="3200" spc="220" dirty="0">
                <a:latin typeface="Georgia"/>
                <a:cs typeface="Georgia"/>
              </a:rPr>
              <a:t>к</a:t>
            </a:r>
            <a:r>
              <a:rPr sz="3200" spc="545" dirty="0">
                <a:latin typeface="Georgia"/>
                <a:cs typeface="Georgia"/>
              </a:rPr>
              <a:t> </a:t>
            </a:r>
            <a:r>
              <a:rPr sz="3200" spc="147" dirty="0">
                <a:latin typeface="Georgia"/>
                <a:cs typeface="Georgia"/>
              </a:rPr>
              <a:t>государственной</a:t>
            </a:r>
            <a:endParaRPr sz="3200" dirty="0">
              <a:latin typeface="Georgia"/>
              <a:cs typeface="Georgia"/>
            </a:endParaRPr>
          </a:p>
          <a:p>
            <a:pPr algn="ctr">
              <a:lnSpc>
                <a:spcPts val="3453"/>
              </a:lnSpc>
            </a:pPr>
            <a:r>
              <a:rPr sz="3200" spc="47" dirty="0" err="1">
                <a:latin typeface="Georgia"/>
                <a:cs typeface="Georgia"/>
              </a:rPr>
              <a:t>итоговой</a:t>
            </a:r>
            <a:r>
              <a:rPr sz="3200" spc="47" dirty="0">
                <a:latin typeface="Georgia"/>
                <a:cs typeface="Georgia"/>
              </a:rPr>
              <a:t> </a:t>
            </a:r>
            <a:r>
              <a:rPr sz="3200" spc="167" dirty="0">
                <a:latin typeface="Georgia"/>
                <a:cs typeface="Georgia"/>
              </a:rPr>
              <a:t>аттестации, </a:t>
            </a:r>
            <a:r>
              <a:rPr sz="3200" spc="120" dirty="0">
                <a:solidFill>
                  <a:srgbClr val="FF0000"/>
                </a:solidFill>
                <a:latin typeface="Georgia"/>
                <a:cs typeface="Georgia"/>
              </a:rPr>
              <a:t>не</a:t>
            </a:r>
            <a:r>
              <a:rPr sz="3200" spc="5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spc="147" dirty="0">
                <a:solidFill>
                  <a:srgbClr val="FF0000"/>
                </a:solidFill>
                <a:latin typeface="Georgia"/>
                <a:cs typeface="Georgia"/>
              </a:rPr>
              <a:t>прошедшим</a:t>
            </a:r>
            <a:endParaRPr sz="3200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960943" marR="951630" algn="ctr">
              <a:lnSpc>
                <a:spcPts val="3453"/>
              </a:lnSpc>
              <a:spcBef>
                <a:spcPts val="240"/>
              </a:spcBef>
            </a:pPr>
            <a:r>
              <a:rPr sz="3200" spc="160" dirty="0" err="1">
                <a:latin typeface="Georgia"/>
                <a:cs typeface="Georgia"/>
              </a:rPr>
              <a:t>государственную</a:t>
            </a:r>
            <a:r>
              <a:rPr sz="3200" spc="160" dirty="0">
                <a:latin typeface="Georgia"/>
                <a:cs typeface="Georgia"/>
              </a:rPr>
              <a:t> </a:t>
            </a:r>
            <a:r>
              <a:rPr sz="3200" spc="60" dirty="0" err="1">
                <a:latin typeface="Georgia"/>
                <a:cs typeface="Georgia"/>
              </a:rPr>
              <a:t>итоговую</a:t>
            </a:r>
            <a:r>
              <a:rPr sz="3200" spc="60" dirty="0">
                <a:latin typeface="Georgia"/>
                <a:cs typeface="Georgia"/>
              </a:rPr>
              <a:t> </a:t>
            </a:r>
            <a:r>
              <a:rPr sz="3200" spc="180" dirty="0">
                <a:latin typeface="Georgia"/>
                <a:cs typeface="Georgia"/>
              </a:rPr>
              <a:t>аттестацию </a:t>
            </a:r>
            <a:r>
              <a:rPr sz="3200" spc="260" dirty="0">
                <a:latin typeface="Georgia"/>
                <a:cs typeface="Georgia"/>
              </a:rPr>
              <a:t>в  </a:t>
            </a:r>
            <a:r>
              <a:rPr sz="3200" spc="120" dirty="0">
                <a:latin typeface="Georgia"/>
                <a:cs typeface="Georgia"/>
              </a:rPr>
              <a:t>установленные </a:t>
            </a:r>
            <a:r>
              <a:rPr sz="3200" spc="147" dirty="0">
                <a:latin typeface="Georgia"/>
                <a:cs typeface="Georgia"/>
              </a:rPr>
              <a:t>сроки </a:t>
            </a: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или</a:t>
            </a:r>
            <a:r>
              <a:rPr sz="3200" spc="5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spc="100" dirty="0">
                <a:solidFill>
                  <a:srgbClr val="FF0000"/>
                </a:solidFill>
                <a:latin typeface="Georgia"/>
                <a:cs typeface="Georgia"/>
              </a:rPr>
              <a:t>получившим</a:t>
            </a:r>
            <a:endParaRPr sz="3200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16086" marR="6773" algn="ctr">
              <a:lnSpc>
                <a:spcPts val="3453"/>
              </a:lnSpc>
              <a:spcBef>
                <a:spcPts val="13"/>
              </a:spcBef>
            </a:pPr>
            <a:r>
              <a:rPr sz="3200" spc="107" dirty="0">
                <a:solidFill>
                  <a:srgbClr val="FF0000"/>
                </a:solidFill>
                <a:latin typeface="Georgia"/>
                <a:cs typeface="Georgia"/>
              </a:rPr>
              <a:t>неудовлетворительные </a:t>
            </a:r>
            <a:r>
              <a:rPr sz="3200" spc="100" dirty="0">
                <a:solidFill>
                  <a:srgbClr val="FF0000"/>
                </a:solidFill>
                <a:latin typeface="Georgia"/>
                <a:cs typeface="Georgia"/>
              </a:rPr>
              <a:t>результаты </a:t>
            </a:r>
            <a:r>
              <a:rPr sz="3200" spc="187" dirty="0">
                <a:latin typeface="Georgia"/>
                <a:cs typeface="Georgia"/>
              </a:rPr>
              <a:t>на </a:t>
            </a:r>
            <a:r>
              <a:rPr sz="3200" spc="87" dirty="0">
                <a:latin typeface="Georgia"/>
                <a:cs typeface="Georgia"/>
              </a:rPr>
              <a:t>обязательных  </a:t>
            </a:r>
            <a:r>
              <a:rPr sz="3200" spc="140" dirty="0">
                <a:latin typeface="Georgia"/>
                <a:cs typeface="Georgia"/>
              </a:rPr>
              <a:t>экзаменах </a:t>
            </a:r>
            <a:r>
              <a:rPr sz="3200" spc="107" dirty="0">
                <a:latin typeface="Georgia"/>
                <a:cs typeface="Georgia"/>
              </a:rPr>
              <a:t>по </a:t>
            </a:r>
            <a:r>
              <a:rPr sz="3200" spc="152" dirty="0">
                <a:latin typeface="Georgia"/>
                <a:cs typeface="Georgia"/>
              </a:rPr>
              <a:t>русскому </a:t>
            </a:r>
            <a:r>
              <a:rPr sz="3200" spc="133" dirty="0">
                <a:latin typeface="Georgia"/>
                <a:cs typeface="Georgia"/>
              </a:rPr>
              <a:t>языку </a:t>
            </a:r>
            <a:r>
              <a:rPr sz="3200" spc="120" dirty="0">
                <a:latin typeface="Georgia"/>
                <a:cs typeface="Georgia"/>
              </a:rPr>
              <a:t>и </a:t>
            </a:r>
            <a:r>
              <a:rPr sz="3200" spc="160" dirty="0">
                <a:latin typeface="Georgia"/>
                <a:cs typeface="Georgia"/>
              </a:rPr>
              <a:t>математике, </a:t>
            </a:r>
            <a:r>
              <a:rPr sz="3200" spc="-7" dirty="0">
                <a:latin typeface="Georgia"/>
                <a:cs typeface="Georgia"/>
              </a:rPr>
              <a:t>либо  </a:t>
            </a:r>
            <a:r>
              <a:rPr sz="3200" spc="107" dirty="0">
                <a:solidFill>
                  <a:srgbClr val="FF0000"/>
                </a:solidFill>
                <a:latin typeface="Georgia"/>
                <a:cs typeface="Georgia"/>
              </a:rPr>
              <a:t>получившим </a:t>
            </a:r>
            <a:r>
              <a:rPr sz="3200" spc="133" dirty="0">
                <a:solidFill>
                  <a:srgbClr val="FF0000"/>
                </a:solidFill>
                <a:latin typeface="Georgia"/>
                <a:cs typeface="Georgia"/>
              </a:rPr>
              <a:t>повторно</a:t>
            </a:r>
            <a:r>
              <a:rPr sz="3200" spc="393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spc="107" dirty="0">
                <a:solidFill>
                  <a:srgbClr val="FF0000"/>
                </a:solidFill>
                <a:latin typeface="Georgia"/>
                <a:cs typeface="Georgia"/>
              </a:rPr>
              <a:t>неудовлетворительный</a:t>
            </a:r>
            <a:endParaRPr sz="3200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1087093">
              <a:lnSpc>
                <a:spcPts val="3220"/>
              </a:lnSpc>
            </a:pPr>
            <a:r>
              <a:rPr sz="3200" spc="100" dirty="0">
                <a:latin typeface="Georgia"/>
                <a:cs typeface="Georgia"/>
              </a:rPr>
              <a:t>результат </a:t>
            </a:r>
            <a:r>
              <a:rPr sz="3200" spc="107" dirty="0">
                <a:latin typeface="Georgia"/>
                <a:cs typeface="Georgia"/>
              </a:rPr>
              <a:t>по одному </a:t>
            </a:r>
            <a:r>
              <a:rPr sz="3200" spc="67" dirty="0">
                <a:latin typeface="Georgia"/>
                <a:cs typeface="Georgia"/>
              </a:rPr>
              <a:t>из </a:t>
            </a:r>
            <a:r>
              <a:rPr sz="3200" spc="140" dirty="0">
                <a:latin typeface="Georgia"/>
                <a:cs typeface="Georgia"/>
              </a:rPr>
              <a:t>этих предметов</a:t>
            </a:r>
            <a:r>
              <a:rPr sz="3200" spc="960" dirty="0">
                <a:latin typeface="Georgia"/>
                <a:cs typeface="Georgia"/>
              </a:rPr>
              <a:t> </a:t>
            </a:r>
            <a:r>
              <a:rPr sz="3200" spc="260" dirty="0">
                <a:latin typeface="Georgia"/>
                <a:cs typeface="Georgia"/>
              </a:rPr>
              <a:t>в</a:t>
            </a:r>
            <a:endParaRPr sz="3200" dirty="0">
              <a:latin typeface="Georgia"/>
              <a:cs typeface="Georgia"/>
            </a:endParaRPr>
          </a:p>
          <a:p>
            <a:pPr marL="660383" marR="650224" algn="ctr">
              <a:lnSpc>
                <a:spcPct val="90000"/>
              </a:lnSpc>
              <a:spcBef>
                <a:spcPts val="193"/>
              </a:spcBef>
            </a:pPr>
            <a:r>
              <a:rPr sz="3200" spc="73" dirty="0">
                <a:latin typeface="Georgia"/>
                <a:cs typeface="Georgia"/>
              </a:rPr>
              <a:t>дополнительные </a:t>
            </a:r>
            <a:r>
              <a:rPr sz="3200" spc="147" dirty="0">
                <a:latin typeface="Georgia"/>
                <a:cs typeface="Georgia"/>
              </a:rPr>
              <a:t>сроки, </a:t>
            </a:r>
            <a:r>
              <a:rPr sz="3200" spc="173" dirty="0">
                <a:latin typeface="Georgia"/>
                <a:cs typeface="Georgia"/>
              </a:rPr>
              <a:t>выдается</a:t>
            </a:r>
            <a:r>
              <a:rPr sz="3200" u="heavy" spc="17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3200" b="1" u="heavy" spc="13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3200" b="1" spc="13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spc="53" dirty="0">
                <a:latin typeface="Georgia"/>
                <a:cs typeface="Georgia"/>
              </a:rPr>
              <a:t>об  </a:t>
            </a:r>
            <a:r>
              <a:rPr sz="3200" spc="100" dirty="0">
                <a:latin typeface="Georgia"/>
                <a:cs typeface="Georgia"/>
              </a:rPr>
              <a:t>обучении </a:t>
            </a:r>
            <a:r>
              <a:rPr sz="3200" spc="260" dirty="0">
                <a:latin typeface="Georgia"/>
                <a:cs typeface="Georgia"/>
              </a:rPr>
              <a:t>в </a:t>
            </a:r>
            <a:r>
              <a:rPr sz="3200" spc="100" dirty="0">
                <a:latin typeface="Georgia"/>
                <a:cs typeface="Georgia"/>
              </a:rPr>
              <a:t>образовательном </a:t>
            </a:r>
            <a:r>
              <a:rPr sz="3200" spc="133" dirty="0">
                <a:latin typeface="Georgia"/>
                <a:cs typeface="Georgia"/>
              </a:rPr>
              <a:t>учреждении </a:t>
            </a:r>
            <a:r>
              <a:rPr sz="3200" spc="107" dirty="0">
                <a:latin typeface="Georgia"/>
                <a:cs typeface="Georgia"/>
              </a:rPr>
              <a:t>по  </a:t>
            </a:r>
            <a:r>
              <a:rPr sz="3200" spc="113" dirty="0">
                <a:latin typeface="Georgia"/>
                <a:cs typeface="Georgia"/>
              </a:rPr>
              <a:t>установленной</a:t>
            </a:r>
            <a:r>
              <a:rPr sz="3200" spc="253" dirty="0">
                <a:latin typeface="Georgia"/>
                <a:cs typeface="Georgia"/>
              </a:rPr>
              <a:t> </a:t>
            </a:r>
            <a:r>
              <a:rPr sz="3200" spc="147" dirty="0">
                <a:latin typeface="Georgia"/>
                <a:cs typeface="Georgia"/>
              </a:rPr>
              <a:t>форме.</a:t>
            </a:r>
            <a:endParaRPr sz="32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12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800" y="889002"/>
            <a:ext cx="10871200" cy="6030818"/>
          </a:xfrm>
          <a:prstGeom prst="rect">
            <a:avLst/>
          </a:prstGeom>
        </p:spPr>
        <p:txBody>
          <a:bodyPr vert="horz" wrap="square" lIns="0" tIns="297180" rIns="0" bIns="0" rtlCol="0">
            <a:spAutoFit/>
          </a:bodyPr>
          <a:lstStyle/>
          <a:p>
            <a:pPr marL="16933">
              <a:spcBef>
                <a:spcPts val="2340"/>
              </a:spcBef>
            </a:pPr>
            <a:r>
              <a:rPr sz="3200" b="1" spc="-100" dirty="0">
                <a:latin typeface="Georgia"/>
                <a:cs typeface="Georgia"/>
              </a:rPr>
              <a:t>Цель: </a:t>
            </a:r>
            <a:r>
              <a:rPr sz="3200" spc="200" dirty="0">
                <a:latin typeface="Georgia"/>
                <a:cs typeface="Georgia"/>
              </a:rPr>
              <a:t>допуск </a:t>
            </a:r>
            <a:r>
              <a:rPr sz="3200" spc="280" dirty="0">
                <a:latin typeface="Georgia"/>
                <a:cs typeface="Georgia"/>
              </a:rPr>
              <a:t>к</a:t>
            </a:r>
            <a:r>
              <a:rPr sz="3200" spc="-40" dirty="0">
                <a:latin typeface="Georgia"/>
                <a:cs typeface="Georgia"/>
              </a:rPr>
              <a:t> </a:t>
            </a:r>
            <a:r>
              <a:rPr sz="3200" spc="-33" dirty="0">
                <a:latin typeface="Georgia"/>
                <a:cs typeface="Georgia"/>
              </a:rPr>
              <a:t>ГИА</a:t>
            </a:r>
            <a:endParaRPr sz="3200" dirty="0">
              <a:latin typeface="Georgia"/>
              <a:cs typeface="Georgia"/>
            </a:endParaRPr>
          </a:p>
          <a:p>
            <a:pPr marL="16933">
              <a:spcBef>
                <a:spcPts val="2213"/>
              </a:spcBef>
            </a:pPr>
            <a:r>
              <a:rPr sz="3200" b="1" spc="-33" dirty="0">
                <a:latin typeface="Georgia"/>
                <a:cs typeface="Georgia"/>
              </a:rPr>
              <a:t>Форма: </a:t>
            </a:r>
            <a:r>
              <a:rPr sz="3200" spc="147" dirty="0">
                <a:latin typeface="Georgia"/>
                <a:cs typeface="Georgia"/>
              </a:rPr>
              <a:t>сочинение </a:t>
            </a:r>
            <a:r>
              <a:rPr sz="3200" dirty="0">
                <a:latin typeface="Georgia"/>
                <a:cs typeface="Georgia"/>
              </a:rPr>
              <a:t>или</a:t>
            </a:r>
            <a:r>
              <a:rPr sz="3200" spc="747" dirty="0">
                <a:latin typeface="Georgia"/>
                <a:cs typeface="Georgia"/>
              </a:rPr>
              <a:t> </a:t>
            </a:r>
            <a:r>
              <a:rPr sz="3200" spc="100" dirty="0">
                <a:latin typeface="Georgia"/>
                <a:cs typeface="Georgia"/>
              </a:rPr>
              <a:t>изложение</a:t>
            </a:r>
            <a:endParaRPr sz="3200" dirty="0">
              <a:latin typeface="Georgia"/>
              <a:cs typeface="Georgia"/>
            </a:endParaRPr>
          </a:p>
          <a:p>
            <a:pPr marL="16933">
              <a:spcBef>
                <a:spcPts val="2207"/>
              </a:spcBef>
            </a:pPr>
            <a:r>
              <a:rPr sz="3200" b="1" spc="33" dirty="0">
                <a:latin typeface="Georgia"/>
                <a:cs typeface="Georgia"/>
              </a:rPr>
              <a:t>Результат: </a:t>
            </a:r>
            <a:r>
              <a:rPr sz="3200" spc="167" dirty="0">
                <a:latin typeface="Georgia"/>
                <a:cs typeface="Georgia"/>
              </a:rPr>
              <a:t>зачет </a:t>
            </a:r>
            <a:r>
              <a:rPr sz="3200" dirty="0">
                <a:latin typeface="Georgia"/>
                <a:cs typeface="Georgia"/>
              </a:rPr>
              <a:t>или</a:t>
            </a:r>
            <a:r>
              <a:rPr sz="3200" spc="740" dirty="0">
                <a:latin typeface="Georgia"/>
                <a:cs typeface="Georgia"/>
              </a:rPr>
              <a:t> </a:t>
            </a:r>
            <a:r>
              <a:rPr sz="3200" spc="160" dirty="0">
                <a:latin typeface="Georgia"/>
                <a:cs typeface="Georgia"/>
              </a:rPr>
              <a:t>незачет</a:t>
            </a:r>
            <a:endParaRPr sz="3200" dirty="0">
              <a:latin typeface="Georgia"/>
              <a:cs typeface="Georgia"/>
            </a:endParaRPr>
          </a:p>
          <a:p>
            <a:pPr marL="16933" marR="877971" algn="just">
              <a:lnSpc>
                <a:spcPct val="144500"/>
              </a:lnSpc>
              <a:spcBef>
                <a:spcPts val="7"/>
              </a:spcBef>
            </a:pPr>
            <a:r>
              <a:rPr sz="3200" b="1" spc="107" dirty="0">
                <a:latin typeface="Georgia"/>
                <a:cs typeface="Georgia"/>
              </a:rPr>
              <a:t>Дата </a:t>
            </a:r>
            <a:r>
              <a:rPr sz="3200" b="1" dirty="0">
                <a:latin typeface="Georgia"/>
                <a:cs typeface="Georgia"/>
              </a:rPr>
              <a:t>проведения: </a:t>
            </a:r>
            <a:r>
              <a:rPr lang="ru-RU" sz="3200" b="1" spc="287" dirty="0">
                <a:solidFill>
                  <a:srgbClr val="FF0000"/>
                </a:solidFill>
                <a:latin typeface="Georgia"/>
                <a:cs typeface="Georgia"/>
              </a:rPr>
              <a:t>1 декабря </a:t>
            </a:r>
            <a:r>
              <a:rPr sz="3200" b="1" spc="287" dirty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3200" b="1" spc="287" dirty="0">
                <a:solidFill>
                  <a:srgbClr val="FF0000"/>
                </a:solidFill>
                <a:latin typeface="Georgia"/>
                <a:cs typeface="Georgia"/>
              </a:rPr>
              <a:t>21(среда)</a:t>
            </a:r>
            <a:r>
              <a:rPr sz="3200" b="1" spc="287" dirty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sz="3200" b="1" spc="287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16933" marR="877971" algn="just">
              <a:lnSpc>
                <a:spcPct val="144500"/>
              </a:lnSpc>
              <a:spcBef>
                <a:spcPts val="7"/>
              </a:spcBef>
            </a:pPr>
            <a:r>
              <a:rPr sz="3200" b="1" dirty="0" err="1">
                <a:latin typeface="Georgia"/>
                <a:cs typeface="Georgia"/>
              </a:rPr>
              <a:t>Время</a:t>
            </a:r>
            <a:r>
              <a:rPr sz="3200" b="1" dirty="0">
                <a:latin typeface="Georgia"/>
                <a:cs typeface="Georgia"/>
              </a:rPr>
              <a:t> </a:t>
            </a:r>
            <a:r>
              <a:rPr sz="3200" b="1" spc="-33" dirty="0">
                <a:latin typeface="Georgia"/>
                <a:cs typeface="Georgia"/>
              </a:rPr>
              <a:t>написания: </a:t>
            </a:r>
            <a:r>
              <a:rPr sz="3200" spc="293" dirty="0">
                <a:latin typeface="Georgia"/>
                <a:cs typeface="Georgia"/>
              </a:rPr>
              <a:t>235 </a:t>
            </a:r>
            <a:r>
              <a:rPr sz="3200" spc="180" dirty="0" err="1">
                <a:latin typeface="Georgia"/>
                <a:cs typeface="Georgia"/>
              </a:rPr>
              <a:t>минут</a:t>
            </a:r>
            <a:r>
              <a:rPr sz="3200" spc="180" dirty="0">
                <a:latin typeface="Georgia"/>
                <a:cs typeface="Georgia"/>
              </a:rPr>
              <a:t>  </a:t>
            </a:r>
            <a:endParaRPr lang="ru-RU" sz="3200" spc="180" dirty="0">
              <a:latin typeface="Georgia"/>
              <a:cs typeface="Georgia"/>
            </a:endParaRPr>
          </a:p>
          <a:p>
            <a:pPr marL="16933" marR="877971" algn="just">
              <a:lnSpc>
                <a:spcPct val="144500"/>
              </a:lnSpc>
              <a:spcBef>
                <a:spcPts val="7"/>
              </a:spcBef>
            </a:pPr>
            <a:r>
              <a:rPr sz="3200" b="1" spc="-167" dirty="0" err="1">
                <a:latin typeface="Georgia"/>
                <a:cs typeface="Georgia"/>
              </a:rPr>
              <a:t>Начало</a:t>
            </a:r>
            <a:r>
              <a:rPr sz="3200" b="1" spc="-167" dirty="0">
                <a:latin typeface="Georgia"/>
                <a:cs typeface="Georgia"/>
              </a:rPr>
              <a:t> </a:t>
            </a:r>
            <a:r>
              <a:rPr sz="3200" b="1" spc="-27" dirty="0">
                <a:latin typeface="Georgia"/>
                <a:cs typeface="Georgia"/>
              </a:rPr>
              <a:t>сочинения:</a:t>
            </a:r>
            <a:r>
              <a:rPr sz="3200" b="1" spc="-7" dirty="0">
                <a:latin typeface="Georgia"/>
                <a:cs typeface="Georgia"/>
              </a:rPr>
              <a:t> </a:t>
            </a:r>
            <a:r>
              <a:rPr sz="3200" spc="167" dirty="0">
                <a:latin typeface="Georgia"/>
                <a:cs typeface="Georgia"/>
              </a:rPr>
              <a:t>10:00</a:t>
            </a:r>
            <a:endParaRPr lang="ru-RU" sz="3200" spc="167" dirty="0">
              <a:latin typeface="Georgia"/>
              <a:cs typeface="Georgia"/>
            </a:endParaRPr>
          </a:p>
          <a:p>
            <a:pPr marL="16933" marR="877971" algn="just">
              <a:lnSpc>
                <a:spcPct val="144500"/>
              </a:lnSpc>
              <a:spcBef>
                <a:spcPts val="7"/>
              </a:spcBef>
            </a:pPr>
            <a:r>
              <a:rPr lang="ru-RU" sz="3200" b="1" spc="-33" dirty="0">
                <a:latin typeface="Georgia"/>
                <a:cs typeface="Georgia"/>
              </a:rPr>
              <a:t>Дополнительные сроки: </a:t>
            </a:r>
            <a:r>
              <a:rPr lang="ru-RU" sz="3200" b="1" spc="-33" dirty="0">
                <a:solidFill>
                  <a:srgbClr val="FF0000"/>
                </a:solidFill>
                <a:latin typeface="Georgia"/>
                <a:cs typeface="Georgia"/>
              </a:rPr>
              <a:t>2 февраля и 4 мая</a:t>
            </a:r>
          </a:p>
          <a:p>
            <a:pPr marL="16933" marR="877971" algn="just">
              <a:lnSpc>
                <a:spcPct val="144500"/>
              </a:lnSpc>
              <a:spcBef>
                <a:spcPts val="7"/>
              </a:spcBef>
            </a:pPr>
            <a:endParaRPr sz="3733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730" y="222362"/>
            <a:ext cx="8492913" cy="836918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5333" u="heavy" spc="-134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333" u="heavy" spc="-147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5333" u="heavy" spc="-373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333" u="heavy" spc="-14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5333" u="heavy" spc="-14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5333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39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1870" y="307750"/>
            <a:ext cx="5719233" cy="59069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3733" u="heavy" spc="-933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3733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4212" y="1673154"/>
            <a:ext cx="10299700" cy="523530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89649" marR="186262" algn="ctr">
              <a:lnSpc>
                <a:spcPts val="5187"/>
              </a:lnSpc>
              <a:spcBef>
                <a:spcPts val="780"/>
              </a:spcBef>
            </a:pPr>
            <a:r>
              <a:rPr lang="ru-RU" sz="3733" spc="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733" spc="2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3733" spc="3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733" spc="2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3733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  </a:t>
            </a:r>
            <a:r>
              <a:rPr lang="ru-RU" sz="3733" spc="1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3733" spc="3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33" spc="3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593"/>
              </a:spcBef>
            </a:pPr>
            <a:r>
              <a:rPr lang="ru-RU" sz="3733" b="1" spc="-4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Написать заявление </a:t>
            </a:r>
            <a:br>
              <a:rPr lang="ru-RU" sz="3733" b="1" spc="-4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733" b="1" spc="4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733" b="1" spc="81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733" b="1" spc="8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33" b="1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3733" b="1" spc="-2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3733" b="1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33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spcBef>
                <a:spcPts val="2593"/>
              </a:spcBef>
            </a:pPr>
            <a:r>
              <a:rPr lang="ru-RU" sz="3733" b="1" spc="-42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3200" b="1" spc="-42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3200" b="1" spc="-427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spc="-353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УВЕДОМЛЕНИЙ </a:t>
            </a:r>
            <a:endParaRPr lang="ru-RU" sz="3200" b="1" spc="-35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593"/>
              </a:spcBef>
            </a:pPr>
            <a:r>
              <a:rPr lang="ru-RU" sz="3200" b="1" spc="-39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spc="-393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ИКК    ПОД   ПОДСПИСЬ    УЧАСТНИКА   ЕГЭ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7429">
              <a:spcBef>
                <a:spcPts val="127"/>
              </a:spcBef>
            </a:pPr>
            <a:r>
              <a:rPr sz="3200" u="heavy" spc="-933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10521" y="301684"/>
            <a:ext cx="8211952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333" spc="-19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5333" spc="-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5333" spc="-4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33" spc="-1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6" y="1013969"/>
            <a:ext cx="7829296" cy="987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9103359" y="1013969"/>
            <a:ext cx="1011935" cy="987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440939" y="1169754"/>
            <a:ext cx="705612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4800" b="1" spc="167" dirty="0">
                <a:latin typeface="Georgia"/>
                <a:cs typeface="Georgia"/>
              </a:rPr>
              <a:t>2</a:t>
            </a:r>
            <a:r>
              <a:rPr sz="4800" b="1" spc="167" dirty="0">
                <a:latin typeface="Georgia"/>
                <a:cs typeface="Georgia"/>
              </a:rPr>
              <a:t> </a:t>
            </a:r>
            <a:r>
              <a:rPr sz="4800" b="1" dirty="0">
                <a:latin typeface="Georgia"/>
                <a:cs typeface="Georgia"/>
              </a:rPr>
              <a:t>периода </a:t>
            </a:r>
            <a:r>
              <a:rPr sz="4800" b="1" spc="73" dirty="0">
                <a:latin typeface="Georgia"/>
                <a:cs typeface="Georgia"/>
              </a:rPr>
              <a:t>сдачи</a:t>
            </a:r>
            <a:r>
              <a:rPr sz="4800" b="1" spc="-247" dirty="0">
                <a:latin typeface="Georgia"/>
                <a:cs typeface="Georgia"/>
              </a:rPr>
              <a:t> </a:t>
            </a:r>
            <a:r>
              <a:rPr sz="4800" b="1" spc="20" dirty="0">
                <a:latin typeface="Georgia"/>
                <a:cs typeface="Georgia"/>
              </a:rPr>
              <a:t>ЕГЭ</a:t>
            </a:r>
            <a:endParaRPr sz="48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50072" y="83415"/>
            <a:ext cx="6714067" cy="920830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sz="5867" spc="-253" dirty="0">
                <a:latin typeface="Times New Roman"/>
                <a:cs typeface="Times New Roman"/>
              </a:rPr>
              <a:t>РАСПИСАНИЕ</a:t>
            </a:r>
            <a:r>
              <a:rPr sz="5867" spc="-413" dirty="0">
                <a:latin typeface="Times New Roman"/>
                <a:cs typeface="Times New Roman"/>
              </a:rPr>
              <a:t> </a:t>
            </a:r>
            <a:r>
              <a:rPr sz="5867" spc="-133" dirty="0">
                <a:latin typeface="Times New Roman"/>
                <a:cs typeface="Times New Roman"/>
              </a:rPr>
              <a:t>ЕГЭ</a:t>
            </a:r>
            <a:endParaRPr sz="5867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66498" y="958764"/>
            <a:ext cx="6679353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135888" y="2566415"/>
            <a:ext cx="4364736" cy="1737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855215" y="2523743"/>
            <a:ext cx="3011423" cy="1698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199455" y="2603160"/>
            <a:ext cx="4237499" cy="1610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199455" y="2603160"/>
            <a:ext cx="4237567" cy="161036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320801" y="2634082"/>
            <a:ext cx="4063999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3200" u="heavy" spc="-8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38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u="heavy" spc="-8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34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3200" dirty="0">
              <a:latin typeface="Arial"/>
              <a:cs typeface="Arial"/>
            </a:endParaRPr>
          </a:p>
          <a:p>
            <a:pPr marL="1693" algn="ctr"/>
            <a:r>
              <a:rPr sz="3200" b="1" i="1" spc="-180" dirty="0">
                <a:latin typeface="Trebuchet MS"/>
                <a:cs typeface="Trebuchet MS"/>
              </a:rPr>
              <a:t>(</a:t>
            </a:r>
            <a:r>
              <a:rPr lang="ru-RU" sz="3200" b="1" i="1" spc="-180" dirty="0">
                <a:latin typeface="Trebuchet MS"/>
                <a:cs typeface="Trebuchet MS"/>
              </a:rPr>
              <a:t>март-апрель</a:t>
            </a:r>
            <a:r>
              <a:rPr sz="3200" b="1" i="1" spc="-180" dirty="0">
                <a:latin typeface="Trebuchet MS"/>
                <a:cs typeface="Trebuchet MS"/>
              </a:rPr>
              <a:t>)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05600" y="2621281"/>
            <a:ext cx="4350512" cy="1682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7559039" y="2552192"/>
            <a:ext cx="2828543" cy="1698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6768085" y="2658025"/>
            <a:ext cx="4224527" cy="1555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6768084" y="2658026"/>
            <a:ext cx="4224867" cy="1556173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7841995" y="2661581"/>
            <a:ext cx="2078567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3200" u="heavy" spc="-79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37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u="heavy" spc="-79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34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b="1" i="1" spc="-167" dirty="0">
                <a:latin typeface="Trebuchet MS"/>
                <a:cs typeface="Trebuchet MS"/>
              </a:rPr>
              <a:t>(май-июль)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24223" y="4736592"/>
            <a:ext cx="4364736" cy="1950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3923792" y="4801615"/>
            <a:ext cx="4248912" cy="16987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3887723" y="4773168"/>
            <a:ext cx="4237396" cy="18241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3871468" y="4414046"/>
            <a:ext cx="4237567" cy="1824567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 txBox="1"/>
          <p:nvPr/>
        </p:nvSpPr>
        <p:spPr>
          <a:xfrm>
            <a:off x="4208441" y="4911886"/>
            <a:ext cx="3594100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3200" u="heavy" spc="-79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34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3200" dirty="0">
              <a:latin typeface="Arial"/>
              <a:cs typeface="Arial"/>
            </a:endParaRPr>
          </a:p>
          <a:p>
            <a:pPr marL="1693" algn="ctr"/>
            <a:r>
              <a:rPr sz="3200" u="heavy" spc="-79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34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3200" dirty="0">
              <a:latin typeface="Arial"/>
              <a:cs typeface="Arial"/>
            </a:endParaRPr>
          </a:p>
          <a:p>
            <a:pPr marL="1693" algn="ctr"/>
            <a:r>
              <a:rPr sz="3200" b="1" i="1" spc="-187" dirty="0">
                <a:latin typeface="Trebuchet MS"/>
                <a:cs typeface="Trebuchet MS"/>
              </a:rPr>
              <a:t>(сентябрь)</a:t>
            </a:r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401" y="0"/>
            <a:ext cx="2704121" cy="1281643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001" y="0"/>
            <a:ext cx="2704121" cy="1281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41220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251</TotalTime>
  <Words>1899</Words>
  <Application>Microsoft Office PowerPoint</Application>
  <PresentationFormat>Широкоэкранный</PresentationFormat>
  <Paragraphs>437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Calibri</vt:lpstr>
      <vt:lpstr>Corbel</vt:lpstr>
      <vt:lpstr>Georgia</vt:lpstr>
      <vt:lpstr>Symbol</vt:lpstr>
      <vt:lpstr>Times New Roman</vt:lpstr>
      <vt:lpstr>Trebuchet MS</vt:lpstr>
      <vt:lpstr>Wingdings</vt:lpstr>
      <vt:lpstr>Базис</vt:lpstr>
      <vt:lpstr>Родительское собрание</vt:lpstr>
      <vt:lpstr>Дата проведения: 26 марта 2022 Повестка родительского собрания:   1. Нормативные документы, которые определяют порядок проведения ГИА в нынешнем учебном году.    Поступление в ВУЗы и выбор экзаменов. Выступающий – зам.директора по УР. 2. Итоги предметного мониторинга обученности учеников 11-х классов. Особенности подготовки к ГИА по русскому языку, математике и предметам по выбору для обучающихся, поступающих в вузы. Ознакомление с индивидуальными картами выпускника. Выступающие –учителя-предметники, классные руководители. 3. Психологическая характеристика учеников 11-х классов. Готовность выпускников к ГИА и профессиональному самоопределению. Выступающий – педагог-психолог. 4. Апелляция на порядок проведения и результаты ГИА. Выступающий – замдиректора по УР  5. Порядок выдачи документов об образовании в 2021 году. Выступающий – замдиректора по УР  6. Состояние подготовки документов обучающихся 11-х классов к поступлению в военные ВУЗы. Выступающий – социальный педагог. 7. Разное: анкетирование родителей и др.    </vt:lpstr>
      <vt:lpstr>Презентация PowerPoint</vt:lpstr>
      <vt:lpstr> Приказ Минпросвещения России и Рособрнадзора</vt:lpstr>
      <vt:lpstr>Презентация PowerPoint</vt:lpstr>
      <vt:lpstr>Презентация PowerPoint</vt:lpstr>
      <vt:lpstr> ИТОГОВОЕ СОЧИНЕНИЕ:</vt:lpstr>
      <vt:lpstr> </vt:lpstr>
      <vt:lpstr>РАСПИСАНИЕ ЕГЭ</vt:lpstr>
      <vt:lpstr>Расписания ЕГЭ-2022 для обучающихся ИКК основной период</vt:lpstr>
      <vt:lpstr>Расписание ЕГЭ 2022 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можно получить дополнительные баллы (от 1 до 10 баллов)</vt:lpstr>
      <vt:lpstr> МЕДАЛЬ «За особые успехи в учении»</vt:lpstr>
      <vt:lpstr> САЙТЫ В ПОМОЩЬ</vt:lpstr>
      <vt:lpstr> САЙТЫ В ПОМОЩЬ</vt:lpstr>
      <vt:lpstr>Итоги предметного мониторинга обученности учеников 11-х классов. Особенности подготовки к ГИА по русскому языку, математике и предметам по выбору для обучающихся, поступающих в вузы.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% выполнения заданий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Zam_ur</dc:creator>
  <cp:lastModifiedBy>Zam_ur</cp:lastModifiedBy>
  <cp:revision>20</cp:revision>
  <cp:lastPrinted>2022-03-26T02:12:18Z</cp:lastPrinted>
  <dcterms:created xsi:type="dcterms:W3CDTF">2022-03-25T09:53:48Z</dcterms:created>
  <dcterms:modified xsi:type="dcterms:W3CDTF">2022-03-26T02:48:16Z</dcterms:modified>
</cp:coreProperties>
</file>